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3" r:id="rId2"/>
    <p:sldId id="261" r:id="rId3"/>
    <p:sldId id="262" r:id="rId4"/>
    <p:sldId id="277" r:id="rId5"/>
    <p:sldId id="276" r:id="rId6"/>
    <p:sldId id="280" r:id="rId7"/>
    <p:sldId id="278" r:id="rId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FB2AFA-A699-4C0A-854C-4C4993329BC2}" type="datetimeFigureOut">
              <a:rPr lang="en-IE" altLang="en-US"/>
              <a:pPr>
                <a:defRPr/>
              </a:pPr>
              <a:t>20/03/2019</a:t>
            </a:fld>
            <a:endParaRPr lang="en-IE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IE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06D1910-EB7F-46E8-AE95-E6E6A6454285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199248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300" smtClean="0"/>
            </a:lvl1pPr>
          </a:lstStyle>
          <a:p>
            <a:pPr>
              <a:defRPr/>
            </a:pPr>
            <a:fld id="{DC3EF283-36B8-4999-BA30-0784259714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84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81B32C0-64B5-4725-A6E2-69BBA04A075E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733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latin typeface="Arial" panose="020B0604020202020204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EFE579-51E9-4BEC-85CA-E5024E84D687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563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DAE2286-4251-4436-A5BD-7F19E709C7A0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048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69273DE-EDCA-49F1-B3DD-7C97EAFF31F7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126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latin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7276CD5-1C61-4CC6-B8B0-16E41C971C01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671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FA42DEA-CFF8-4A00-B13E-EEC5A2D0FB4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5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85E944-2D44-4E65-8A8E-0436FF8FE1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18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1951CD-A843-424F-A43B-E42DAE0BD0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9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2088" y="549275"/>
            <a:ext cx="2144712" cy="5576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549275"/>
            <a:ext cx="6281738" cy="5576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522BE9-E94E-4CA8-8ECE-D7CB5AAEB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10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E58A91-1B4B-4662-A029-DF6EE613D5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35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35C1E0-F52E-4DAE-9D2A-D3545062F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16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245966-6BC2-460C-83D0-C88654B86C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76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903A93-F936-42D9-9A66-0D4861C246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72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EBB6A8-90ED-4BC1-A2A3-699B09886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2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DE81E6-B5B5-42E4-874B-CABB33888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04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F58B1D-88C5-49AE-AA15-5F99A0300F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55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RED EXPERIENCE PROPOSAL</a:t>
            </a:r>
            <a:r>
              <a:rPr lang="en-US" b="0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F40AE6-F1EE-489F-AA00-9701F9018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8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5492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3178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CC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RED EXPERIENCE PROPOSAL  </a:t>
            </a:r>
            <a:r>
              <a:rPr lang="en-US">
                <a:solidFill>
                  <a:srgbClr val="000099"/>
                </a:solidFill>
              </a:rPr>
              <a:t>2010-2011 Season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C57A921-05D9-4015-A217-8D9AF39F8E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333375"/>
            <a:ext cx="9144000" cy="0"/>
          </a:xfrm>
          <a:prstGeom prst="line">
            <a:avLst/>
          </a:prstGeom>
          <a:noFill/>
          <a:ln w="673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661025"/>
            <a:ext cx="53975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57" r:id="rId1"/>
    <p:sldLayoutId id="2147485058" r:id="rId2"/>
    <p:sldLayoutId id="2147485059" r:id="rId3"/>
    <p:sldLayoutId id="2147485060" r:id="rId4"/>
    <p:sldLayoutId id="2147485061" r:id="rId5"/>
    <p:sldLayoutId id="2147485062" r:id="rId6"/>
    <p:sldLayoutId id="2147485063" r:id="rId7"/>
    <p:sldLayoutId id="2147485064" r:id="rId8"/>
    <p:sldLayoutId id="2147485065" r:id="rId9"/>
    <p:sldLayoutId id="2147485066" r:id="rId10"/>
    <p:sldLayoutId id="2147485067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CC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CC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CC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CC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CC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C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C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C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C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FE42860-0CE4-4EC2-8DC4-CDD939D018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6552" y="5229200"/>
            <a:ext cx="6400800" cy="1752600"/>
          </a:xfrm>
        </p:spPr>
        <p:txBody>
          <a:bodyPr/>
          <a:lstStyle/>
          <a:p>
            <a:r>
              <a:rPr lang="en-IE" sz="4000" b="1" dirty="0"/>
              <a:t>2019/20 Prices &amp; Packaging</a:t>
            </a:r>
          </a:p>
        </p:txBody>
      </p:sp>
      <p:pic>
        <p:nvPicPr>
          <p:cNvPr id="6" name="Picture 5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550BBB38-1B2B-43E9-9331-34037AF324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96752"/>
            <a:ext cx="3578336" cy="37828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CE10B4-BDA1-483C-BB01-283D06D51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0740" y="5445224"/>
            <a:ext cx="1335426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9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07950" y="549275"/>
            <a:ext cx="8229600" cy="1079500"/>
          </a:xfrm>
        </p:spPr>
        <p:txBody>
          <a:bodyPr/>
          <a:lstStyle/>
          <a:p>
            <a:pPr eaLnBrk="1" hangingPunct="1"/>
            <a:r>
              <a:rPr lang="en-IE" altLang="en-US" sz="4000"/>
              <a:t>   </a:t>
            </a:r>
            <a:endParaRPr lang="en-GB" altLang="en-US" sz="400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7174" y="921550"/>
            <a:ext cx="8252140" cy="4538089"/>
          </a:xfrm>
        </p:spPr>
        <p:txBody>
          <a:bodyPr/>
          <a:lstStyle/>
          <a:p>
            <a:pPr eaLnBrk="1" hangingPunct="1"/>
            <a:r>
              <a:rPr lang="en-IE" altLang="en-US" sz="2400" dirty="0">
                <a:solidFill>
                  <a:schemeClr val="tx1"/>
                </a:solidFill>
              </a:rPr>
              <a:t>MRSC Membership Subs</a:t>
            </a:r>
            <a:endParaRPr lang="en-IE" altLang="en-US" sz="2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IE" altLang="en-US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IE" altLang="en-US" sz="24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IE" altLang="en-US" sz="2400" dirty="0">
                <a:solidFill>
                  <a:schemeClr val="tx1"/>
                </a:solidFill>
              </a:rPr>
              <a:t>MRSC Season Ticket Payment Options</a:t>
            </a:r>
          </a:p>
          <a:p>
            <a:pPr marL="0" indent="0" eaLnBrk="1" hangingPunct="1">
              <a:buNone/>
            </a:pPr>
            <a:r>
              <a:rPr lang="en-IE" altLang="en-US" sz="1800" i="1" dirty="0">
                <a:solidFill>
                  <a:schemeClr val="tx1"/>
                </a:solidFill>
              </a:rPr>
              <a:t>Option 1:</a:t>
            </a:r>
          </a:p>
          <a:p>
            <a:pPr eaLnBrk="1" hangingPunct="1"/>
            <a:endParaRPr lang="en-IE" altLang="en-US" sz="280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IE" altLang="en-US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IE" altLang="en-US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IE" altLang="en-US" sz="2400" dirty="0">
              <a:solidFill>
                <a:schemeClr val="tx1"/>
              </a:solidFill>
            </a:endParaRPr>
          </a:p>
          <a:p>
            <a:pPr eaLnBrk="1" hangingPunct="1"/>
            <a:endParaRPr lang="en-IE" altLang="en-US" dirty="0">
              <a:solidFill>
                <a:schemeClr val="tx1"/>
              </a:solidFill>
            </a:endParaRPr>
          </a:p>
          <a:p>
            <a:pPr marL="0" indent="0" eaLnBrk="1" hangingPunct="1">
              <a:buNone/>
            </a:pPr>
            <a:r>
              <a:rPr lang="en-IE" altLang="en-US" sz="1800" i="1" dirty="0">
                <a:solidFill>
                  <a:schemeClr val="tx1"/>
                </a:solidFill>
              </a:rPr>
              <a:t>Option 2: </a:t>
            </a:r>
          </a:p>
          <a:p>
            <a:pPr marL="0" indent="0" eaLnBrk="1" hangingPunct="1">
              <a:buNone/>
            </a:pPr>
            <a:r>
              <a:rPr lang="en-IE" altLang="en-US" sz="1600" dirty="0">
                <a:solidFill>
                  <a:schemeClr val="tx1"/>
                </a:solidFill>
              </a:rPr>
              <a:t>Full payment at the time of renewal. This will allow you free entry to all pre </a:t>
            </a:r>
            <a:r>
              <a:rPr lang="en-IE" altLang="en-US" sz="1600">
                <a:solidFill>
                  <a:schemeClr val="tx1"/>
                </a:solidFill>
              </a:rPr>
              <a:t>season games.</a:t>
            </a:r>
            <a:endParaRPr lang="en-IE" altLang="en-US" sz="1600" dirty="0">
              <a:solidFill>
                <a:schemeClr val="tx1"/>
              </a:solidFill>
            </a:endParaRPr>
          </a:p>
          <a:p>
            <a:pPr marL="0" indent="0" eaLnBrk="1" hangingPunct="1">
              <a:buNone/>
            </a:pPr>
            <a:endParaRPr lang="en-IE" altLang="en-US" dirty="0">
              <a:solidFill>
                <a:schemeClr val="tx1"/>
              </a:solidFill>
            </a:endParaRPr>
          </a:p>
          <a:p>
            <a:pPr eaLnBrk="1" hangingPunct="1"/>
            <a:endParaRPr lang="en-IE" altLang="en-US" dirty="0">
              <a:solidFill>
                <a:schemeClr val="tx1"/>
              </a:solidFill>
            </a:endParaRPr>
          </a:p>
          <a:p>
            <a:pPr lvl="1" eaLnBrk="1" hangingPunct="1"/>
            <a:endParaRPr lang="en-IE" altLang="en-US" i="1" dirty="0">
              <a:solidFill>
                <a:schemeClr val="tx1"/>
              </a:solidFill>
            </a:endParaRPr>
          </a:p>
          <a:p>
            <a:pPr lvl="1" eaLnBrk="1" hangingPunct="1"/>
            <a:endParaRPr lang="en-IE" altLang="en-US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26648"/>
              </p:ext>
            </p:extLst>
          </p:nvPr>
        </p:nvGraphicFramePr>
        <p:xfrm>
          <a:off x="4236305" y="942975"/>
          <a:ext cx="4680521" cy="1371600"/>
        </p:xfrm>
        <a:graphic>
          <a:graphicData uri="http://schemas.openxmlformats.org/drawingml/2006/table">
            <a:tbl>
              <a:tblPr/>
              <a:tblGrid>
                <a:gridCol w="22025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00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Sub 18/19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Sub 19/20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Full Membership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€50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Associate Membership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€30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482" name="TextBox 6"/>
          <p:cNvSpPr txBox="1">
            <a:spLocks noChangeArrowheads="1"/>
          </p:cNvSpPr>
          <p:nvPr/>
        </p:nvSpPr>
        <p:spPr bwMode="auto">
          <a:xfrm>
            <a:off x="592776" y="21929"/>
            <a:ext cx="80057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+mn-lt"/>
              </a:rPr>
              <a:t>2019/2020 MRSC Subscription &amp; Payment Options</a:t>
            </a:r>
            <a:br>
              <a:rPr lang="en-US" altLang="en-US" sz="2400" b="1" dirty="0">
                <a:solidFill>
                  <a:schemeClr val="tx1"/>
                </a:solidFill>
                <a:latin typeface="+mn-lt"/>
              </a:rPr>
            </a:br>
            <a:br>
              <a:rPr lang="en-US" altLang="en-US" sz="2400" b="1" dirty="0">
                <a:solidFill>
                  <a:schemeClr val="tx1"/>
                </a:solidFill>
                <a:latin typeface="+mn-lt"/>
              </a:rPr>
            </a:br>
            <a:endParaRPr lang="en-IE" altLang="en-US" sz="24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4B44E1-42F8-44B4-AECB-92CD81D75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4601" y="5441485"/>
            <a:ext cx="1294743" cy="13716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5B1709F-559A-4F56-8B79-8DAA5CFC7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756274"/>
              </p:ext>
            </p:extLst>
          </p:nvPr>
        </p:nvGraphicFramePr>
        <p:xfrm>
          <a:off x="338037" y="3262957"/>
          <a:ext cx="5832648" cy="2405900"/>
        </p:xfrm>
        <a:graphic>
          <a:graphicData uri="http://schemas.openxmlformats.org/drawingml/2006/table">
            <a:tbl>
              <a:tblPr/>
              <a:tblGrid>
                <a:gridCol w="2916324">
                  <a:extLst>
                    <a:ext uri="{9D8B030D-6E8A-4147-A177-3AD203B41FA5}">
                      <a16:colId xmlns:a16="http://schemas.microsoft.com/office/drawing/2014/main" val="2532387125"/>
                    </a:ext>
                  </a:extLst>
                </a:gridCol>
                <a:gridCol w="2916324">
                  <a:extLst>
                    <a:ext uri="{9D8B030D-6E8A-4147-A177-3AD203B41FA5}">
                      <a16:colId xmlns:a16="http://schemas.microsoft.com/office/drawing/2014/main" val="289530101"/>
                    </a:ext>
                  </a:extLst>
                </a:gridCol>
              </a:tblGrid>
              <a:tr h="3437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E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Staged Payment (Over 6 Months):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301015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IE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 the time of renewal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79113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IE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3</a:t>
                      </a:r>
                      <a:r>
                        <a:rPr lang="en-IE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8023772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IE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 4th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7551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IE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 3rd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654062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IE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 6th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382000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IE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Payment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 3</a:t>
                      </a:r>
                      <a:r>
                        <a:rPr lang="en-IE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4086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9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153944"/>
              </p:ext>
            </p:extLst>
          </p:nvPr>
        </p:nvGraphicFramePr>
        <p:xfrm>
          <a:off x="569082" y="1700808"/>
          <a:ext cx="7882011" cy="3105151"/>
        </p:xfrm>
        <a:graphic>
          <a:graphicData uri="http://schemas.openxmlformats.org/drawingml/2006/table">
            <a:tbl>
              <a:tblPr/>
              <a:tblGrid>
                <a:gridCol w="2827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3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3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3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17/18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18/19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MRSC Season Ticket 19/20 Unchanged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A – Full Member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€150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€165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€113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B – Full Member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€135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€90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C – Full Member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€105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€79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 – Full Member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€90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€105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€68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33" name="TextBox 4"/>
          <p:cNvSpPr txBox="1">
            <a:spLocks noChangeArrowheads="1"/>
          </p:cNvSpPr>
          <p:nvPr/>
        </p:nvSpPr>
        <p:spPr bwMode="auto">
          <a:xfrm>
            <a:off x="506413" y="22225"/>
            <a:ext cx="80073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  <a:latin typeface="+mn-lt"/>
              </a:rPr>
              <a:t>2019/20 </a:t>
            </a:r>
            <a:r>
              <a:rPr lang="en-US" altLang="en-US" sz="2800" b="1" dirty="0">
                <a:solidFill>
                  <a:schemeClr val="bg1"/>
                </a:solidFill>
              </a:rPr>
              <a:t>European Cup </a:t>
            </a:r>
            <a:r>
              <a:rPr lang="en-US" altLang="en-US" sz="2800" b="1" dirty="0">
                <a:solidFill>
                  <a:schemeClr val="bg1"/>
                </a:solidFill>
                <a:latin typeface="+mn-lt"/>
              </a:rPr>
              <a:t>Prices</a:t>
            </a:r>
            <a:br>
              <a:rPr lang="en-US" altLang="en-US" sz="2800" b="1" dirty="0">
                <a:solidFill>
                  <a:schemeClr val="tx1"/>
                </a:solidFill>
                <a:latin typeface="+mn-lt"/>
              </a:rPr>
            </a:br>
            <a:endParaRPr lang="en-IE" altLang="en-US" sz="2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534" name="TextBox 1"/>
          <p:cNvSpPr txBox="1">
            <a:spLocks noChangeArrowheads="1"/>
          </p:cNvSpPr>
          <p:nvPr/>
        </p:nvSpPr>
        <p:spPr bwMode="auto">
          <a:xfrm>
            <a:off x="611188" y="6165850"/>
            <a:ext cx="7705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IE" altLang="en-US" sz="1800">
                <a:solidFill>
                  <a:schemeClr val="tx1"/>
                </a:solidFill>
                <a:latin typeface="Arial" panose="020B0604020202020204" pitchFamily="34" charset="0"/>
              </a:rPr>
              <a:t>*Discount is already applied on above prices.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IE" altLang="en-US" sz="1800">
                <a:solidFill>
                  <a:schemeClr val="tx1"/>
                </a:solidFill>
                <a:latin typeface="Arial" panose="020B0604020202020204" pitchFamily="34" charset="0"/>
              </a:rPr>
              <a:t>*Prices are rounded to the nearest euro.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1F185F-61AA-4334-A1C5-ED26E9F8E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3523" y="5378484"/>
            <a:ext cx="1335140" cy="14143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395288" y="908050"/>
            <a:ext cx="8118475" cy="5334000"/>
          </a:xfrm>
        </p:spPr>
        <p:txBody>
          <a:bodyPr/>
          <a:lstStyle/>
          <a:p>
            <a:pPr eaLnBrk="1" hangingPunct="1"/>
            <a:r>
              <a:rPr lang="en-IE" altLang="en-US" sz="2400" dirty="0">
                <a:solidFill>
                  <a:schemeClr val="tx1"/>
                </a:solidFill>
              </a:rPr>
              <a:t>Thomond Park</a:t>
            </a:r>
          </a:p>
        </p:txBody>
      </p:sp>
      <p:sp>
        <p:nvSpPr>
          <p:cNvPr id="2359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234949" y="5964312"/>
            <a:ext cx="8291512" cy="62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E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*Discount is already applied on above prices. Prices are rounded to the nearest euro.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IE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* 17/18 is based on 7 games, 18/19 is based on an 6 games</a:t>
            </a:r>
          </a:p>
          <a:p>
            <a:pPr>
              <a:spcBef>
                <a:spcPct val="0"/>
              </a:spcBef>
              <a:buFontTx/>
              <a:buNone/>
            </a:pPr>
            <a:endParaRPr lang="en-IE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359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CB51EC-258D-45CD-A699-E3ABAD5F2FAF}" type="slidenum">
              <a:rPr lang="en-US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618170"/>
              </p:ext>
            </p:extLst>
          </p:nvPr>
        </p:nvGraphicFramePr>
        <p:xfrm>
          <a:off x="393701" y="1400385"/>
          <a:ext cx="7587528" cy="4435412"/>
        </p:xfrm>
        <a:graphic>
          <a:graphicData uri="http://schemas.openxmlformats.org/drawingml/2006/table">
            <a:tbl>
              <a:tblPr/>
              <a:tblGrid>
                <a:gridCol w="2663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4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09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Ticket </a:t>
                      </a:r>
                      <a:endParaRPr kumimoji="0" lang="en-GB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17/18*</a:t>
                      </a:r>
                      <a:endParaRPr kumimoji="0" lang="en-GB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18/19* 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MRSC Season Ticket 19/20 Unchanged</a:t>
                      </a:r>
                      <a:endParaRPr kumimoji="0" lang="en-GB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A – Full Member </a:t>
                      </a:r>
                      <a:endParaRPr kumimoji="0" lang="en-GB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€290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€265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€218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B – Full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€220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€205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€165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C – Full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€185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€175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€139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4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 – Full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€150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€145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€113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A – Associate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€290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€265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€261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B – Associate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€220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€205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€198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C – Associate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€185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€175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€167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 – Associate Member 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€150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€145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€135</a:t>
                      </a:r>
                    </a:p>
                  </a:txBody>
                  <a:tcPr marL="91441" marR="91441" marT="45742" marB="4574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597" name="TextBox 4"/>
          <p:cNvSpPr txBox="1">
            <a:spLocks noChangeArrowheads="1"/>
          </p:cNvSpPr>
          <p:nvPr/>
        </p:nvSpPr>
        <p:spPr bwMode="auto">
          <a:xfrm>
            <a:off x="506413" y="-1588"/>
            <a:ext cx="80073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+mn-lt"/>
              </a:rPr>
              <a:t>2019/20 Thomond Park PRO14 Prices</a:t>
            </a:r>
            <a:br>
              <a:rPr lang="en-US" altLang="en-US" sz="3600" b="1" dirty="0">
                <a:solidFill>
                  <a:schemeClr val="tx1"/>
                </a:solidFill>
                <a:latin typeface="+mn-lt"/>
              </a:rPr>
            </a:br>
            <a:br>
              <a:rPr lang="en-US" altLang="en-US" sz="3600" b="1" dirty="0">
                <a:solidFill>
                  <a:schemeClr val="tx1"/>
                </a:solidFill>
                <a:latin typeface="+mn-lt"/>
              </a:rPr>
            </a:br>
            <a:endParaRPr lang="en-IE" altLang="en-US" sz="36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0BFC87-B5FB-4EE3-9D79-DC773E9DA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1229" y="5634906"/>
            <a:ext cx="1129693" cy="11967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23850" y="765175"/>
            <a:ext cx="8229600" cy="5030788"/>
          </a:xfrm>
        </p:spPr>
        <p:txBody>
          <a:bodyPr/>
          <a:lstStyle/>
          <a:p>
            <a:pPr eaLnBrk="1" hangingPunct="1"/>
            <a:r>
              <a:rPr lang="en-IE" altLang="en-US" sz="2800" dirty="0">
                <a:solidFill>
                  <a:schemeClr val="tx1"/>
                </a:solidFill>
              </a:rPr>
              <a:t>Irish Independent Park</a:t>
            </a:r>
          </a:p>
        </p:txBody>
      </p:sp>
      <p:sp>
        <p:nvSpPr>
          <p:cNvPr id="2563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70681" y="4880169"/>
            <a:ext cx="8135938" cy="8651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E" altLang="en-US" sz="1800" dirty="0">
                <a:solidFill>
                  <a:schemeClr val="tx1"/>
                </a:solidFill>
                <a:latin typeface="+mn-lt"/>
              </a:rPr>
              <a:t>*Discount is already applied on above prices. Prices are rounded to the nearest euro </a:t>
            </a:r>
          </a:p>
          <a:p>
            <a:pPr>
              <a:spcBef>
                <a:spcPct val="0"/>
              </a:spcBef>
              <a:buFontTx/>
              <a:buNone/>
            </a:pPr>
            <a:endParaRPr lang="en-IE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563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CB05F6-226B-466C-957B-5E5ACE7567D5}" type="slidenum">
              <a:rPr lang="en-US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60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864711"/>
              </p:ext>
            </p:extLst>
          </p:nvPr>
        </p:nvGraphicFramePr>
        <p:xfrm>
          <a:off x="323850" y="1412875"/>
          <a:ext cx="7920038" cy="2982913"/>
        </p:xfrm>
        <a:graphic>
          <a:graphicData uri="http://schemas.openxmlformats.org/drawingml/2006/table">
            <a:tbl>
              <a:tblPr/>
              <a:tblGrid>
                <a:gridCol w="2841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3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17/18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 18/19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MRSC Season Ticket 19/20 Unchanged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Stand – Full Member 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€91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 – Full Member 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€80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€80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€61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Stand – Associate Member </a:t>
                      </a: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€108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 – Associate Member </a:t>
                      </a: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€80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€80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€72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29" name="TextBox 4"/>
          <p:cNvSpPr txBox="1">
            <a:spLocks noChangeArrowheads="1"/>
          </p:cNvSpPr>
          <p:nvPr/>
        </p:nvSpPr>
        <p:spPr bwMode="auto">
          <a:xfrm>
            <a:off x="827088" y="71438"/>
            <a:ext cx="80073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chemeClr val="bg1"/>
                </a:solidFill>
                <a:latin typeface="+mn-lt"/>
              </a:rPr>
              <a:t>2019/20 Irish Independent PRO14 Prices</a:t>
            </a:r>
            <a:br>
              <a:rPr lang="en-US" altLang="en-US" dirty="0">
                <a:solidFill>
                  <a:schemeClr val="tx1"/>
                </a:solidFill>
                <a:latin typeface="+mn-lt"/>
              </a:rPr>
            </a:br>
            <a:br>
              <a:rPr lang="en-US" altLang="en-US" dirty="0">
                <a:solidFill>
                  <a:schemeClr val="tx1"/>
                </a:solidFill>
                <a:latin typeface="+mn-lt"/>
              </a:rPr>
            </a:br>
            <a:endParaRPr lang="en-IE" altLang="en-US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508760-D360-49BF-A0F2-BA2F471F5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1896" y="5336724"/>
            <a:ext cx="1335140" cy="14143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74848" y="765175"/>
            <a:ext cx="8229600" cy="5030788"/>
          </a:xfrm>
        </p:spPr>
        <p:txBody>
          <a:bodyPr/>
          <a:lstStyle/>
          <a:p>
            <a:pPr eaLnBrk="1" hangingPunct="1"/>
            <a:r>
              <a:rPr lang="en-IE" altLang="en-US" sz="2400" dirty="0">
                <a:solidFill>
                  <a:schemeClr val="tx1"/>
                </a:solidFill>
              </a:rPr>
              <a:t>Junior Season Tickets for Full Members are for all 13 games.</a:t>
            </a:r>
            <a:endParaRPr lang="en-IE" altLang="en-US" sz="1800" dirty="0">
              <a:solidFill>
                <a:schemeClr val="tx1"/>
              </a:solidFill>
            </a:endParaRPr>
          </a:p>
        </p:txBody>
      </p:sp>
      <p:sp>
        <p:nvSpPr>
          <p:cNvPr id="2767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4293096"/>
            <a:ext cx="8135938" cy="865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endParaRPr lang="en-IE" altLang="en-US" sz="1800" dirty="0">
              <a:solidFill>
                <a:schemeClr val="tx1"/>
              </a:solidFill>
              <a:latin typeface="+mn-lt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en-IE" altLang="en-US" sz="1800" dirty="0">
                <a:solidFill>
                  <a:schemeClr val="tx1"/>
                </a:solidFill>
                <a:latin typeface="+mn-lt"/>
              </a:rPr>
              <a:t>*Discount is already applied on above prices. Prices are rounded to the nearest euro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lang="en-IE" altLang="en-US" sz="1800" dirty="0">
                <a:solidFill>
                  <a:schemeClr val="tx1"/>
                </a:solidFill>
                <a:latin typeface="+mn-lt"/>
              </a:rPr>
              <a:t>* Based on an expected 13 Games</a:t>
            </a:r>
          </a:p>
          <a:p>
            <a:pPr algn="l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7460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241203"/>
              </p:ext>
            </p:extLst>
          </p:nvPr>
        </p:nvGraphicFramePr>
        <p:xfrm>
          <a:off x="841489" y="1456433"/>
          <a:ext cx="7344815" cy="2550939"/>
        </p:xfrm>
        <a:graphic>
          <a:graphicData uri="http://schemas.openxmlformats.org/drawingml/2006/table">
            <a:tbl>
              <a:tblPr/>
              <a:tblGrid>
                <a:gridCol w="128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6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1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Game by Game Price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MRSC Season Ticket 19/20</a:t>
                      </a:r>
                      <a:endParaRPr kumimoji="0" lang="en-GB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A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€174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CC0000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€75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B</a:t>
                      </a: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€157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€60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Cat C</a:t>
                      </a: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€148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€55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Terrace</a:t>
                      </a:r>
                    </a:p>
                  </a:txBody>
                  <a:tcPr marL="91448" marR="91448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€123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€45</a:t>
                      </a:r>
                    </a:p>
                  </a:txBody>
                  <a:tcPr marL="91438" marR="91438"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677" name="TextBox 4"/>
          <p:cNvSpPr txBox="1">
            <a:spLocks noChangeArrowheads="1"/>
          </p:cNvSpPr>
          <p:nvPr/>
        </p:nvSpPr>
        <p:spPr bwMode="auto">
          <a:xfrm>
            <a:off x="827088" y="71438"/>
            <a:ext cx="80073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</a:rPr>
              <a:t>2019/20 </a:t>
            </a:r>
            <a:r>
              <a:rPr lang="en-US" altLang="en-US" sz="2800" b="1" dirty="0">
                <a:solidFill>
                  <a:schemeClr val="bg1"/>
                </a:solidFill>
                <a:latin typeface="+mn-lt"/>
              </a:rPr>
              <a:t>Junior Season Ticket Prices</a:t>
            </a:r>
            <a:br>
              <a:rPr lang="en-US" altLang="en-US" sz="2800" b="1" dirty="0">
                <a:solidFill>
                  <a:schemeClr val="tx1"/>
                </a:solidFill>
                <a:latin typeface="+mn-lt"/>
              </a:rPr>
            </a:br>
            <a:br>
              <a:rPr lang="en-US" altLang="en-US" sz="2800" b="1" dirty="0">
                <a:solidFill>
                  <a:schemeClr val="tx1"/>
                </a:solidFill>
                <a:latin typeface="+mn-lt"/>
              </a:rPr>
            </a:br>
            <a:endParaRPr lang="en-IE" altLang="en-US" sz="28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2290DA-24FA-4F82-A61A-279C76ACF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8860" y="5385627"/>
            <a:ext cx="1335140" cy="14143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395288" y="6308725"/>
            <a:ext cx="239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IE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414338" y="28575"/>
            <a:ext cx="84781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CC000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C00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C000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C0000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+mn-lt"/>
              </a:rPr>
              <a:t>2019/2020 Munster Rugby Supporters Club Pricing &amp; Packages</a:t>
            </a:r>
            <a:br>
              <a:rPr lang="en-US" altLang="en-US" sz="2400" b="1" dirty="0">
                <a:solidFill>
                  <a:schemeClr val="tx1"/>
                </a:solidFill>
                <a:latin typeface="+mn-lt"/>
              </a:rPr>
            </a:br>
            <a:br>
              <a:rPr lang="en-US" altLang="en-US" sz="2400" b="1" dirty="0">
                <a:solidFill>
                  <a:schemeClr val="tx1"/>
                </a:solidFill>
                <a:latin typeface="+mn-lt"/>
              </a:rPr>
            </a:br>
            <a:endParaRPr lang="en-IE" altLang="en-US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90872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u="sng" dirty="0">
                <a:latin typeface="+mn-lt"/>
              </a:rPr>
              <a:t>PRO14 &amp; European Cup – Individual Ticket Pricing</a:t>
            </a:r>
          </a:p>
          <a:p>
            <a:endParaRPr lang="en-IE" dirty="0">
              <a:latin typeface="+mn-lt"/>
            </a:endParaRPr>
          </a:p>
          <a:p>
            <a:r>
              <a:rPr lang="en-IE" dirty="0">
                <a:latin typeface="+mn-lt"/>
              </a:rPr>
              <a:t>Prices ranging from*: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DC7701-C6B2-4CAB-855F-57B4E18FD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4338" y="2145847"/>
            <a:ext cx="8240739" cy="24715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5BA7AD-8805-4758-990F-86302DF0A4B7}"/>
              </a:ext>
            </a:extLst>
          </p:cNvPr>
          <p:cNvSpPr txBox="1"/>
          <p:nvPr/>
        </p:nvSpPr>
        <p:spPr>
          <a:xfrm>
            <a:off x="251520" y="5385464"/>
            <a:ext cx="7470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/>
              <a:t>* As with Previous seasons, dynamic pricing will apply. Based on demand, prices will rise by up to 50% which sees a season ticket holder receiving a discount of up to 50% vs a supporter buying the week of a game.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73544C-57B9-49EF-AA9C-61C68AABE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5607" y="5324597"/>
            <a:ext cx="1335140" cy="14143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wer Point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546</Words>
  <Application>Microsoft Office PowerPoint</Application>
  <PresentationFormat>On-screen Show (4:3)</PresentationFormat>
  <Paragraphs>157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Power Point Template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BDO Simpson Xavier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2011/2012 Munster Rugby Supporters Club Ticket Pricing &amp; Packages</dc:title>
  <dc:creator>Julie</dc:creator>
  <cp:lastModifiedBy>Paul Ring</cp:lastModifiedBy>
  <cp:revision>146</cp:revision>
  <cp:lastPrinted>2014-04-07T09:06:47Z</cp:lastPrinted>
  <dcterms:created xsi:type="dcterms:W3CDTF">2011-01-28T10:05:53Z</dcterms:created>
  <dcterms:modified xsi:type="dcterms:W3CDTF">2019-03-20T12:00:22Z</dcterms:modified>
</cp:coreProperties>
</file>