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12"/>
  </p:notesMasterIdLst>
  <p:handoutMasterIdLst>
    <p:handoutMasterId r:id="rId13"/>
  </p:handoutMasterIdLst>
  <p:sldIdLst>
    <p:sldId id="277" r:id="rId3"/>
    <p:sldId id="644" r:id="rId4"/>
    <p:sldId id="643" r:id="rId5"/>
    <p:sldId id="649" r:id="rId6"/>
    <p:sldId id="645" r:id="rId7"/>
    <p:sldId id="646" r:id="rId8"/>
    <p:sldId id="647" r:id="rId9"/>
    <p:sldId id="648" r:id="rId10"/>
    <p:sldId id="350" r:id="rId1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Christophe Rolland" initials="JR"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6C70"/>
    <a:srgbClr val="DDDDD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80272" autoAdjust="0"/>
  </p:normalViewPr>
  <p:slideViewPr>
    <p:cSldViewPr snapToGrid="0">
      <p:cViewPr varScale="1">
        <p:scale>
          <a:sx n="64" d="100"/>
          <a:sy n="64" d="100"/>
        </p:scale>
        <p:origin x="894" y="22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p:scale>
          <a:sx n="130" d="100"/>
          <a:sy n="130" d="100"/>
        </p:scale>
        <p:origin x="2784" y="1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7"/>
          </a:xfrm>
          <a:prstGeom prst="rect">
            <a:avLst/>
          </a:prstGeom>
        </p:spPr>
        <p:txBody>
          <a:bodyPr vert="horz" lIns="99048" tIns="49524" rIns="99048" bIns="49524" rtlCol="0"/>
          <a:lstStyle>
            <a:lvl1pPr algn="l">
              <a:defRPr sz="1300"/>
            </a:lvl1pPr>
          </a:lstStyle>
          <a:p>
            <a:endParaRPr lang="en-GB"/>
          </a:p>
        </p:txBody>
      </p:sp>
      <p:sp>
        <p:nvSpPr>
          <p:cNvPr id="3" name="Espace réservé de la date 2"/>
          <p:cNvSpPr>
            <a:spLocks noGrp="1"/>
          </p:cNvSpPr>
          <p:nvPr>
            <p:ph type="dt" sz="quarter" idx="1"/>
          </p:nvPr>
        </p:nvSpPr>
        <p:spPr>
          <a:xfrm>
            <a:off x="4143588" y="0"/>
            <a:ext cx="3169920" cy="481727"/>
          </a:xfrm>
          <a:prstGeom prst="rect">
            <a:avLst/>
          </a:prstGeom>
        </p:spPr>
        <p:txBody>
          <a:bodyPr vert="horz" lIns="99048" tIns="49524" rIns="99048" bIns="49524" rtlCol="0"/>
          <a:lstStyle>
            <a:lvl1pPr algn="r">
              <a:defRPr sz="1300"/>
            </a:lvl1pPr>
          </a:lstStyle>
          <a:p>
            <a:fld id="{127C956C-245D-4475-968E-F02DE13DA123}" type="datetimeFigureOut">
              <a:rPr lang="en-GB" smtClean="0"/>
              <a:t>26/09/2019</a:t>
            </a:fld>
            <a:endParaRPr lang="en-GB"/>
          </a:p>
        </p:txBody>
      </p:sp>
      <p:sp>
        <p:nvSpPr>
          <p:cNvPr id="4" name="Espace réservé du pied de page 3"/>
          <p:cNvSpPr>
            <a:spLocks noGrp="1"/>
          </p:cNvSpPr>
          <p:nvPr>
            <p:ph type="ftr" sz="quarter" idx="2"/>
          </p:nvPr>
        </p:nvSpPr>
        <p:spPr>
          <a:xfrm>
            <a:off x="0" y="9119475"/>
            <a:ext cx="3169920" cy="481726"/>
          </a:xfrm>
          <a:prstGeom prst="rect">
            <a:avLst/>
          </a:prstGeom>
        </p:spPr>
        <p:txBody>
          <a:bodyPr vert="horz" lIns="99048" tIns="49524" rIns="99048" bIns="49524" rtlCol="0" anchor="b"/>
          <a:lstStyle>
            <a:lvl1pPr algn="l">
              <a:defRPr sz="1300"/>
            </a:lvl1pPr>
          </a:lstStyle>
          <a:p>
            <a:endParaRPr lang="en-GB"/>
          </a:p>
        </p:txBody>
      </p:sp>
      <p:sp>
        <p:nvSpPr>
          <p:cNvPr id="5" name="Espace réservé du numéro de diapositive 4"/>
          <p:cNvSpPr>
            <a:spLocks noGrp="1"/>
          </p:cNvSpPr>
          <p:nvPr>
            <p:ph type="sldNum" sz="quarter" idx="3"/>
          </p:nvPr>
        </p:nvSpPr>
        <p:spPr>
          <a:xfrm>
            <a:off x="4143588" y="9119475"/>
            <a:ext cx="3169920" cy="481726"/>
          </a:xfrm>
          <a:prstGeom prst="rect">
            <a:avLst/>
          </a:prstGeom>
        </p:spPr>
        <p:txBody>
          <a:bodyPr vert="horz" lIns="99048" tIns="49524" rIns="99048" bIns="49524" rtlCol="0" anchor="b"/>
          <a:lstStyle>
            <a:lvl1pPr algn="r">
              <a:defRPr sz="1300"/>
            </a:lvl1pPr>
          </a:lstStyle>
          <a:p>
            <a:fld id="{BA548E75-4131-46EC-9360-F8767761F3EC}" type="slidenum">
              <a:rPr lang="en-GB" smtClean="0"/>
              <a:t>‹#›</a:t>
            </a:fld>
            <a:endParaRPr lang="en-GB"/>
          </a:p>
        </p:txBody>
      </p:sp>
    </p:spTree>
    <p:extLst>
      <p:ext uri="{BB962C8B-B14F-4D97-AF65-F5344CB8AC3E}">
        <p14:creationId xmlns:p14="http://schemas.microsoft.com/office/powerpoint/2010/main" val="2767500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7"/>
          </a:xfrm>
          <a:prstGeom prst="rect">
            <a:avLst/>
          </a:prstGeom>
        </p:spPr>
        <p:txBody>
          <a:bodyPr vert="horz" lIns="99048" tIns="49524" rIns="99048" bIns="49524" rtlCol="0"/>
          <a:lstStyle>
            <a:lvl1pPr algn="l">
              <a:defRPr sz="1300"/>
            </a:lvl1pPr>
          </a:lstStyle>
          <a:p>
            <a:endParaRPr lang="en-GB"/>
          </a:p>
        </p:txBody>
      </p:sp>
      <p:sp>
        <p:nvSpPr>
          <p:cNvPr id="3" name="Espace réservé de la date 2"/>
          <p:cNvSpPr>
            <a:spLocks noGrp="1"/>
          </p:cNvSpPr>
          <p:nvPr>
            <p:ph type="dt" idx="1"/>
          </p:nvPr>
        </p:nvSpPr>
        <p:spPr>
          <a:xfrm>
            <a:off x="4143588" y="0"/>
            <a:ext cx="3169920" cy="481727"/>
          </a:xfrm>
          <a:prstGeom prst="rect">
            <a:avLst/>
          </a:prstGeom>
        </p:spPr>
        <p:txBody>
          <a:bodyPr vert="horz" lIns="99048" tIns="49524" rIns="99048" bIns="49524" rtlCol="0"/>
          <a:lstStyle>
            <a:lvl1pPr algn="r">
              <a:defRPr sz="1300"/>
            </a:lvl1pPr>
          </a:lstStyle>
          <a:p>
            <a:fld id="{E4B58CA8-F2B3-437A-A4ED-F2BFD0A8B956}" type="datetimeFigureOut">
              <a:rPr lang="en-GB" smtClean="0"/>
              <a:t>26/09/2019</a:t>
            </a:fld>
            <a:endParaRPr lang="en-GB"/>
          </a:p>
        </p:txBody>
      </p:sp>
      <p:sp>
        <p:nvSpPr>
          <p:cNvPr id="4" name="Espace réservé de l'image des diapositives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9048" tIns="49524" rIns="99048" bIns="49524" rtlCol="0" anchor="ctr"/>
          <a:lstStyle/>
          <a:p>
            <a:endParaRPr lang="en-GB"/>
          </a:p>
        </p:txBody>
      </p:sp>
      <p:sp>
        <p:nvSpPr>
          <p:cNvPr id="5" name="Espace réservé des commentaires 4"/>
          <p:cNvSpPr>
            <a:spLocks noGrp="1"/>
          </p:cNvSpPr>
          <p:nvPr>
            <p:ph type="body" sz="quarter" idx="3"/>
          </p:nvPr>
        </p:nvSpPr>
        <p:spPr>
          <a:xfrm>
            <a:off x="731520" y="4620577"/>
            <a:ext cx="5852160" cy="3780473"/>
          </a:xfrm>
          <a:prstGeom prst="rect">
            <a:avLst/>
          </a:prstGeom>
        </p:spPr>
        <p:txBody>
          <a:bodyPr vert="horz" lIns="99048" tIns="49524" rIns="99048" bIns="49524"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9119475"/>
            <a:ext cx="3169920" cy="481726"/>
          </a:xfrm>
          <a:prstGeom prst="rect">
            <a:avLst/>
          </a:prstGeom>
        </p:spPr>
        <p:txBody>
          <a:bodyPr vert="horz" lIns="99048" tIns="49524" rIns="99048" bIns="49524" rtlCol="0" anchor="b"/>
          <a:lstStyle>
            <a:lvl1pPr algn="l">
              <a:defRPr sz="1300"/>
            </a:lvl1pPr>
          </a:lstStyle>
          <a:p>
            <a:endParaRPr lang="en-GB"/>
          </a:p>
        </p:txBody>
      </p:sp>
      <p:sp>
        <p:nvSpPr>
          <p:cNvPr id="7" name="Espace réservé du numéro de diapositive 6"/>
          <p:cNvSpPr>
            <a:spLocks noGrp="1"/>
          </p:cNvSpPr>
          <p:nvPr>
            <p:ph type="sldNum" sz="quarter" idx="5"/>
          </p:nvPr>
        </p:nvSpPr>
        <p:spPr>
          <a:xfrm>
            <a:off x="4143588" y="9119475"/>
            <a:ext cx="3169920" cy="481726"/>
          </a:xfrm>
          <a:prstGeom prst="rect">
            <a:avLst/>
          </a:prstGeom>
        </p:spPr>
        <p:txBody>
          <a:bodyPr vert="horz" lIns="99048" tIns="49524" rIns="99048" bIns="49524" rtlCol="0" anchor="b"/>
          <a:lstStyle>
            <a:lvl1pPr algn="r">
              <a:defRPr sz="1300"/>
            </a:lvl1pPr>
          </a:lstStyle>
          <a:p>
            <a:fld id="{9FB7AED1-D90C-47F8-B072-B9046BD151C0}" type="slidenum">
              <a:rPr lang="en-GB" smtClean="0"/>
              <a:t>‹#›</a:t>
            </a:fld>
            <a:endParaRPr lang="en-GB"/>
          </a:p>
        </p:txBody>
      </p:sp>
    </p:spTree>
    <p:extLst>
      <p:ext uri="{BB962C8B-B14F-4D97-AF65-F5344CB8AC3E}">
        <p14:creationId xmlns:p14="http://schemas.microsoft.com/office/powerpoint/2010/main" val="1359507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oncept2.com/service/software/ergchatter"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www.remotecoxswain.com/product.html" TargetMode="External"/><Relationship Id="rId4" Type="http://schemas.openxmlformats.org/officeDocument/2006/relationships/hyperlink" Target="http://www.concept2.co.uk/indoor-rowers/adaptive-rowing/rowing-visually-impaired"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AED1-D90C-47F8-B072-B9046BD151C0}"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335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B7AED1-D90C-47F8-B072-B9046BD151C0}" type="slidenum">
              <a:rPr lang="en-GB" smtClean="0"/>
              <a:t>2</a:t>
            </a:fld>
            <a:endParaRPr lang="en-GB"/>
          </a:p>
        </p:txBody>
      </p:sp>
    </p:spTree>
    <p:extLst>
      <p:ext uri="{BB962C8B-B14F-4D97-AF65-F5344CB8AC3E}">
        <p14:creationId xmlns:p14="http://schemas.microsoft.com/office/powerpoint/2010/main" val="3551547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B7AED1-D90C-47F8-B072-B9046BD151C0}" type="slidenum">
              <a:rPr lang="en-GB" smtClean="0"/>
              <a:t>3</a:t>
            </a:fld>
            <a:endParaRPr lang="en-GB"/>
          </a:p>
        </p:txBody>
      </p:sp>
    </p:spTree>
    <p:extLst>
      <p:ext uri="{BB962C8B-B14F-4D97-AF65-F5344CB8AC3E}">
        <p14:creationId xmlns:p14="http://schemas.microsoft.com/office/powerpoint/2010/main" val="2384629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9828" y="4620577"/>
            <a:ext cx="6569612" cy="3780473"/>
          </a:xfrm>
        </p:spPr>
        <p:txBody>
          <a:bodyPr/>
          <a:lstStyle/>
          <a:p>
            <a:r>
              <a:rPr lang="en-GB" sz="1000" kern="1200" dirty="0">
                <a:solidFill>
                  <a:schemeClr val="tx1"/>
                </a:solidFill>
                <a:effectLst/>
                <a:latin typeface="+mn-lt"/>
                <a:ea typeface="+mn-ea"/>
                <a:cs typeface="+mn-cs"/>
              </a:rPr>
              <a:t>Rowing is a sport where someone can take part and compete without major accommodations. In coaching rowers with a visual impairment, there are a few principles that can assist a coach in providing the best possible learning environment. </a:t>
            </a:r>
          </a:p>
          <a:p>
            <a:r>
              <a:rPr lang="en-GB" sz="1000" kern="1200" dirty="0">
                <a:solidFill>
                  <a:schemeClr val="tx1"/>
                </a:solidFill>
                <a:effectLst/>
                <a:latin typeface="+mn-lt"/>
                <a:ea typeface="+mn-ea"/>
                <a:cs typeface="+mn-cs"/>
              </a:rPr>
              <a:t> </a:t>
            </a:r>
          </a:p>
          <a:p>
            <a:r>
              <a:rPr lang="en-GB" sz="1000" b="1" kern="1200" dirty="0">
                <a:solidFill>
                  <a:schemeClr val="tx1"/>
                </a:solidFill>
                <a:effectLst/>
                <a:latin typeface="+mn-lt"/>
                <a:ea typeface="+mn-ea"/>
                <a:cs typeface="+mn-cs"/>
              </a:rPr>
              <a:t>Motor Sector</a:t>
            </a:r>
            <a:endParaRPr lang="en-GB" sz="1000" kern="1200" dirty="0">
              <a:solidFill>
                <a:schemeClr val="tx1"/>
              </a:solidFill>
              <a:effectLst/>
              <a:latin typeface="+mn-lt"/>
              <a:ea typeface="+mn-ea"/>
              <a:cs typeface="+mn-cs"/>
            </a:endParaRPr>
          </a:p>
          <a:p>
            <a:r>
              <a:rPr lang="en-GB" sz="1000" kern="1200" dirty="0">
                <a:solidFill>
                  <a:schemeClr val="tx1"/>
                </a:solidFill>
                <a:effectLst/>
                <a:latin typeface="+mn-lt"/>
                <a:ea typeface="+mn-ea"/>
                <a:cs typeface="+mn-cs"/>
              </a:rPr>
              <a:t>Visual impairment can cause certain motor problems such as a difficulty in attitude, integration and body-awareness including balance problems; motor coordination; posture and orientation difficulties.</a:t>
            </a:r>
          </a:p>
          <a:p>
            <a:r>
              <a:rPr lang="en-GB" sz="1000" kern="1200" dirty="0">
                <a:solidFill>
                  <a:schemeClr val="tx1"/>
                </a:solidFill>
                <a:effectLst/>
                <a:latin typeface="+mn-lt"/>
                <a:ea typeface="+mn-ea"/>
                <a:cs typeface="+mn-cs"/>
              </a:rPr>
              <a:t>Apart from the numerous motor and physical qualities that rowing helps to develop in sighted rowers, it is useful to mention that these are also indispensable for the athlete with a visual impairment.</a:t>
            </a:r>
          </a:p>
          <a:p>
            <a:r>
              <a:rPr lang="en-GB" sz="1000" kern="1200" dirty="0">
                <a:solidFill>
                  <a:schemeClr val="tx1"/>
                </a:solidFill>
                <a:effectLst/>
                <a:latin typeface="+mn-lt"/>
                <a:ea typeface="+mn-ea"/>
                <a:cs typeface="+mn-cs"/>
              </a:rPr>
              <a:t> </a:t>
            </a:r>
          </a:p>
          <a:p>
            <a:r>
              <a:rPr lang="en-GB" sz="1000" b="1" kern="1200" dirty="0">
                <a:solidFill>
                  <a:schemeClr val="tx1"/>
                </a:solidFill>
                <a:effectLst/>
                <a:latin typeface="+mn-lt"/>
                <a:ea typeface="+mn-ea"/>
                <a:cs typeface="+mn-cs"/>
              </a:rPr>
              <a:t>Balance</a:t>
            </a:r>
            <a:endParaRPr lang="en-GB" sz="1000" kern="1200" dirty="0">
              <a:solidFill>
                <a:schemeClr val="tx1"/>
              </a:solidFill>
              <a:effectLst/>
              <a:latin typeface="+mn-lt"/>
              <a:ea typeface="+mn-ea"/>
              <a:cs typeface="+mn-cs"/>
            </a:endParaRPr>
          </a:p>
          <a:p>
            <a:r>
              <a:rPr lang="en-GB" sz="1000" kern="1200" dirty="0">
                <a:solidFill>
                  <a:schemeClr val="tx1"/>
                </a:solidFill>
                <a:effectLst/>
                <a:latin typeface="+mn-lt"/>
                <a:ea typeface="+mn-ea"/>
                <a:cs typeface="+mn-cs"/>
              </a:rPr>
              <a:t>This is a fundamental element of rowing in a boat (as opposed to land based rowing machines) for an individual with a visual impairment  </a:t>
            </a:r>
          </a:p>
          <a:p>
            <a:r>
              <a:rPr lang="en-GB" sz="1000" kern="1200" dirty="0">
                <a:solidFill>
                  <a:schemeClr val="tx1"/>
                </a:solidFill>
                <a:effectLst/>
                <a:latin typeface="+mn-lt"/>
                <a:ea typeface="+mn-ea"/>
                <a:cs typeface="+mn-cs"/>
              </a:rPr>
              <a:t> </a:t>
            </a:r>
          </a:p>
          <a:p>
            <a:r>
              <a:rPr lang="en-GB" sz="1000" b="1" kern="1200" dirty="0">
                <a:solidFill>
                  <a:schemeClr val="tx1"/>
                </a:solidFill>
                <a:effectLst/>
                <a:latin typeface="+mn-lt"/>
                <a:ea typeface="+mn-ea"/>
                <a:cs typeface="+mn-cs"/>
              </a:rPr>
              <a:t>Exercise</a:t>
            </a:r>
            <a:endParaRPr lang="en-GB" sz="1000" kern="1200" dirty="0">
              <a:solidFill>
                <a:schemeClr val="tx1"/>
              </a:solidFill>
              <a:effectLst/>
              <a:latin typeface="+mn-lt"/>
              <a:ea typeface="+mn-ea"/>
              <a:cs typeface="+mn-cs"/>
            </a:endParaRPr>
          </a:p>
          <a:p>
            <a:r>
              <a:rPr lang="en-GB" sz="1000" kern="1200" dirty="0">
                <a:solidFill>
                  <a:schemeClr val="tx1"/>
                </a:solidFill>
                <a:effectLst/>
                <a:latin typeface="+mn-lt"/>
                <a:ea typeface="+mn-ea"/>
                <a:cs typeface="+mn-cs"/>
              </a:rPr>
              <a:t>Exactly the same as with the sighted population, improved control over the motor forces, such as strength, speed and flexibility, whilst providing an efficient cardio-vascular form of exercise, which can be used to combat the consequences of visual impairment, which can otherwise include a sedentary existence/lifestyle.</a:t>
            </a:r>
          </a:p>
          <a:p>
            <a:r>
              <a:rPr lang="en-GB" sz="1000" kern="1200" dirty="0">
                <a:solidFill>
                  <a:schemeClr val="tx1"/>
                </a:solidFill>
                <a:effectLst/>
                <a:latin typeface="+mn-lt"/>
                <a:ea typeface="+mn-ea"/>
                <a:cs typeface="+mn-cs"/>
              </a:rPr>
              <a:t> </a:t>
            </a:r>
          </a:p>
          <a:p>
            <a:r>
              <a:rPr lang="en-GB" sz="1000" b="1" kern="1200" dirty="0">
                <a:solidFill>
                  <a:schemeClr val="tx1"/>
                </a:solidFill>
                <a:effectLst/>
                <a:latin typeface="+mn-lt"/>
                <a:ea typeface="+mn-ea"/>
                <a:cs typeface="+mn-cs"/>
              </a:rPr>
              <a:t>Kinaesthetic Sensation</a:t>
            </a:r>
            <a:endParaRPr lang="en-GB" sz="1000" kern="1200" dirty="0">
              <a:solidFill>
                <a:schemeClr val="tx1"/>
              </a:solidFill>
              <a:effectLst/>
              <a:latin typeface="+mn-lt"/>
              <a:ea typeface="+mn-ea"/>
              <a:cs typeface="+mn-cs"/>
            </a:endParaRPr>
          </a:p>
          <a:p>
            <a:r>
              <a:rPr lang="en-GB" sz="1000" kern="1200" dirty="0">
                <a:solidFill>
                  <a:schemeClr val="tx1"/>
                </a:solidFill>
                <a:effectLst/>
                <a:latin typeface="+mn-lt"/>
                <a:ea typeface="+mn-ea"/>
                <a:cs typeface="+mn-cs"/>
              </a:rPr>
              <a:t>It can be said that visual impairment does not constitute a serious problem for performing the rowing movement. In practice a sighted rower does not constantly look at his/her blade or crewmembers but relies on an instinctive ‘feel’ for the boat. An athlete with a visual impairment is therefore not impaired in the discovery of these physical sensations or their refinement.</a:t>
            </a:r>
          </a:p>
          <a:p>
            <a:r>
              <a:rPr lang="en-GB" sz="1000" b="1" kern="1200" dirty="0">
                <a:solidFill>
                  <a:schemeClr val="tx1"/>
                </a:solidFill>
                <a:effectLst/>
                <a:latin typeface="+mn-lt"/>
                <a:ea typeface="+mn-ea"/>
                <a:cs typeface="+mn-cs"/>
              </a:rPr>
              <a:t> </a:t>
            </a:r>
            <a:endParaRPr lang="en-GB" sz="1000" kern="1200" dirty="0">
              <a:solidFill>
                <a:schemeClr val="tx1"/>
              </a:solidFill>
              <a:effectLst/>
              <a:latin typeface="+mn-lt"/>
              <a:ea typeface="+mn-ea"/>
              <a:cs typeface="+mn-cs"/>
            </a:endParaRPr>
          </a:p>
          <a:p>
            <a:r>
              <a:rPr lang="en-GB" sz="1000" b="1" kern="1200" dirty="0">
                <a:solidFill>
                  <a:schemeClr val="tx1"/>
                </a:solidFill>
                <a:effectLst/>
                <a:latin typeface="+mn-lt"/>
                <a:ea typeface="+mn-ea"/>
                <a:cs typeface="+mn-cs"/>
              </a:rPr>
              <a:t>The Psychological/Social Sector</a:t>
            </a:r>
            <a:endParaRPr lang="en-GB" sz="1000" kern="1200" dirty="0">
              <a:solidFill>
                <a:schemeClr val="tx1"/>
              </a:solidFill>
              <a:effectLst/>
              <a:latin typeface="+mn-lt"/>
              <a:ea typeface="+mn-ea"/>
              <a:cs typeface="+mn-cs"/>
            </a:endParaRPr>
          </a:p>
          <a:p>
            <a:r>
              <a:rPr lang="en-GB" sz="1000" kern="1200" dirty="0">
                <a:solidFill>
                  <a:schemeClr val="tx1"/>
                </a:solidFill>
                <a:effectLst/>
                <a:latin typeface="+mn-lt"/>
                <a:ea typeface="+mn-ea"/>
                <a:cs typeface="+mn-cs"/>
              </a:rPr>
              <a:t>A disability of any kind can entail isolation and a sedentary existence. Membership of a rowing club provides an opportunity to get out of ‘special schools’ and other disabling environments to meet other people and measure against them on an equal basis.</a:t>
            </a:r>
          </a:p>
          <a:p>
            <a:r>
              <a:rPr lang="en-GB" sz="1000" kern="1200" dirty="0">
                <a:solidFill>
                  <a:schemeClr val="tx1"/>
                </a:solidFill>
                <a:effectLst/>
                <a:latin typeface="+mn-lt"/>
                <a:ea typeface="+mn-ea"/>
                <a:cs typeface="+mn-cs"/>
              </a:rPr>
              <a:t>As with the sighted population, someone with a visual impairment will learn through their participation in rowing character-building components, friendships and numerous values. </a:t>
            </a: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5</a:t>
            </a:fld>
            <a:endParaRPr lang="en-GB"/>
          </a:p>
        </p:txBody>
      </p:sp>
    </p:spTree>
    <p:extLst>
      <p:ext uri="{BB962C8B-B14F-4D97-AF65-F5344CB8AC3E}">
        <p14:creationId xmlns:p14="http://schemas.microsoft.com/office/powerpoint/2010/main" val="73807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7875" y="4620577"/>
            <a:ext cx="5759450" cy="3780473"/>
          </a:xfrm>
        </p:spPr>
        <p:txBody>
          <a:bodyPr/>
          <a:lstStyle/>
          <a:p>
            <a:r>
              <a:rPr lang="en-GB" sz="1000" kern="1200" dirty="0">
                <a:solidFill>
                  <a:schemeClr val="tx1"/>
                </a:solidFill>
                <a:effectLst/>
                <a:latin typeface="+mn-lt"/>
                <a:ea typeface="+mn-ea"/>
                <a:cs typeface="+mn-cs"/>
              </a:rPr>
              <a:t>Many of the principles applied when delivering effective coaching will apply to coaching any athlete, and can be summarised as follows:</a:t>
            </a:r>
          </a:p>
          <a:p>
            <a:r>
              <a:rPr lang="en-GB" sz="1000" b="1" kern="1200" dirty="0">
                <a:solidFill>
                  <a:schemeClr val="tx1"/>
                </a:solidFill>
                <a:effectLst/>
                <a:latin typeface="+mn-lt"/>
                <a:ea typeface="+mn-ea"/>
                <a:cs typeface="+mn-cs"/>
              </a:rPr>
              <a:t>Visually impaired or blind? </a:t>
            </a:r>
            <a:endParaRPr lang="en-GB" sz="1000" kern="1200" dirty="0">
              <a:solidFill>
                <a:schemeClr val="tx1"/>
              </a:solidFill>
              <a:effectLst/>
              <a:latin typeface="+mn-lt"/>
              <a:ea typeface="+mn-ea"/>
              <a:cs typeface="+mn-cs"/>
            </a:endParaRPr>
          </a:p>
          <a:p>
            <a:r>
              <a:rPr lang="en-GB" sz="1000" kern="1200" dirty="0">
                <a:solidFill>
                  <a:schemeClr val="tx1"/>
                </a:solidFill>
                <a:effectLst/>
                <a:latin typeface="+mn-lt"/>
                <a:ea typeface="+mn-ea"/>
                <a:cs typeface="+mn-cs"/>
              </a:rPr>
              <a:t>It is important to understand that there will be a large range of sight loss amongst participants who are eligible (10% - 100% loss of visual acuity and/or visual fields). </a:t>
            </a:r>
          </a:p>
          <a:p>
            <a:r>
              <a:rPr lang="en-GB" sz="1000" kern="1200" dirty="0">
                <a:solidFill>
                  <a:schemeClr val="tx1"/>
                </a:solidFill>
                <a:effectLst/>
                <a:latin typeface="+mn-lt"/>
                <a:ea typeface="+mn-ea"/>
                <a:cs typeface="+mn-cs"/>
              </a:rPr>
              <a:t> </a:t>
            </a:r>
          </a:p>
          <a:p>
            <a:r>
              <a:rPr lang="en-GB" sz="1000" b="1" kern="1200" dirty="0">
                <a:solidFill>
                  <a:schemeClr val="tx1"/>
                </a:solidFill>
                <a:effectLst/>
                <a:latin typeface="+mn-lt"/>
                <a:ea typeface="+mn-ea"/>
                <a:cs typeface="+mn-cs"/>
              </a:rPr>
              <a:t>Orientation to the rowing environment</a:t>
            </a:r>
            <a:endParaRPr lang="en-GB" sz="1000" kern="1200" dirty="0">
              <a:solidFill>
                <a:schemeClr val="tx1"/>
              </a:solidFill>
              <a:effectLst/>
              <a:latin typeface="+mn-lt"/>
              <a:ea typeface="+mn-ea"/>
              <a:cs typeface="+mn-cs"/>
            </a:endParaRPr>
          </a:p>
          <a:p>
            <a:r>
              <a:rPr lang="en-GB" sz="1000" kern="1200" dirty="0">
                <a:solidFill>
                  <a:schemeClr val="tx1"/>
                </a:solidFill>
                <a:effectLst/>
                <a:latin typeface="+mn-lt"/>
                <a:ea typeface="+mn-ea"/>
                <a:cs typeface="+mn-cs"/>
              </a:rPr>
              <a:t>When coaching an athlete with limited or no vision, begin with an orientation to the rowing environment, i.e. ergometer, rowing tank, clubroom, boathouse, pontoon/shoreline. Allow the athlete to become aware of his/her surroundings through exploration with verbal descriptions, noting any potential hazards, such as steps, riggers, and floor obstacles in the boathouse. It is worth remembering that individuals with congenital sight loss are most concerned with what obstacles are within a 0.5m perimeter. This will allow the individual to become as self-sufficient as possible.</a:t>
            </a:r>
          </a:p>
          <a:p>
            <a:endParaRPr lang="en-GB" sz="1000" kern="1200" dirty="0">
              <a:solidFill>
                <a:schemeClr val="tx1"/>
              </a:solidFill>
              <a:effectLst/>
              <a:latin typeface="+mn-lt"/>
              <a:ea typeface="+mn-ea"/>
              <a:cs typeface="+mn-cs"/>
            </a:endParaRPr>
          </a:p>
          <a:p>
            <a:r>
              <a:rPr lang="en-GB" sz="1000" b="1" dirty="0"/>
              <a:t>Use verbal descriptions to supplement demonstrations</a:t>
            </a:r>
            <a:endParaRPr lang="en-GB" sz="1000" dirty="0"/>
          </a:p>
          <a:p>
            <a:r>
              <a:rPr lang="en-GB" sz="1000" dirty="0"/>
              <a:t>Be as exact and descriptive as possible and ensure that your language is appropriate to the individual. For example, when describing the on-water circulation pattern, rather than saying “from that end to that end”, describe an east/west or north/south clockwise/anticlockwise pattern.</a:t>
            </a:r>
          </a:p>
          <a:p>
            <a:r>
              <a:rPr lang="en-GB" sz="1000" dirty="0"/>
              <a:t> </a:t>
            </a:r>
          </a:p>
          <a:p>
            <a:r>
              <a:rPr lang="en-GB" sz="1000" dirty="0"/>
              <a:t>Avoid using terminology or phrases that imply some visual reference where the athlete may not be able to understand, such as “square/feather the blade”. These terms that rely on visual cues are not always helpful to individual with sight loss and can be confusing. Clearly describe the rowing oar together with the articulation to the swivel/oarlock and encourage the person to have a tactile reference. </a:t>
            </a:r>
          </a:p>
          <a:p>
            <a:r>
              <a:rPr lang="en-GB" sz="1000" dirty="0"/>
              <a:t> </a:t>
            </a:r>
          </a:p>
          <a:p>
            <a:r>
              <a:rPr lang="en-GB" sz="1000" dirty="0"/>
              <a:t>Explain the action of the blade together with the medium through which the blade moves – water. If a facility such as a rowing tank is available or a ‘bank-tub’ this can be a valuable, safe introduction to the sport providing physical cueing and facilitation of the stroke mechanics.</a:t>
            </a:r>
          </a:p>
          <a:p>
            <a:r>
              <a:rPr lang="en-GB" sz="900" b="1" dirty="0"/>
              <a:t> </a:t>
            </a:r>
            <a:endParaRPr lang="en-GB" sz="900" dirty="0"/>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6</a:t>
            </a:fld>
            <a:endParaRPr lang="en-GB"/>
          </a:p>
        </p:txBody>
      </p:sp>
    </p:spTree>
    <p:extLst>
      <p:ext uri="{BB962C8B-B14F-4D97-AF65-F5344CB8AC3E}">
        <p14:creationId xmlns:p14="http://schemas.microsoft.com/office/powerpoint/2010/main" val="3101017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1277" y="4620577"/>
            <a:ext cx="6263149" cy="3780473"/>
          </a:xfrm>
        </p:spPr>
        <p:txBody>
          <a:bodyPr/>
          <a:lstStyle/>
          <a:p>
            <a:r>
              <a:rPr lang="en-GB" sz="1000" b="1" dirty="0"/>
              <a:t>Integrate those with and without visual impairments into crews</a:t>
            </a:r>
            <a:endParaRPr lang="en-GB" sz="1000" dirty="0"/>
          </a:p>
          <a:p>
            <a:r>
              <a:rPr lang="en-GB" sz="1000" dirty="0"/>
              <a:t>Fully integrate athletes with a visual impairment into ‘mainstream’ crew boats wherever possible, but also permit opportunities for competition and training with other rowers with a visual impairment who may wish to take part in competition.</a:t>
            </a:r>
          </a:p>
          <a:p>
            <a:r>
              <a:rPr lang="en-GB" sz="1000" dirty="0"/>
              <a:t> </a:t>
            </a:r>
          </a:p>
          <a:p>
            <a:r>
              <a:rPr lang="en-GB" sz="1000" b="1" dirty="0"/>
              <a:t>Classification </a:t>
            </a:r>
            <a:r>
              <a:rPr lang="en-GB" sz="1000" dirty="0"/>
              <a:t>Understand the FISA and IBSA classification system.</a:t>
            </a:r>
          </a:p>
          <a:p>
            <a:endParaRPr lang="en-GB" sz="1000" b="1" dirty="0"/>
          </a:p>
          <a:p>
            <a:r>
              <a:rPr lang="en-GB" sz="1000" b="1" dirty="0"/>
              <a:t>Challenge athletes with a VI</a:t>
            </a:r>
            <a:endParaRPr lang="en-GB" sz="1000" dirty="0"/>
          </a:p>
          <a:p>
            <a:r>
              <a:rPr lang="en-GB" sz="1000" dirty="0"/>
              <a:t>Challenge the athlete with a visual impairment just as you would any other athlete. Involve athletes in all crew activities, including carrying the boat, and working with cox/coach to prepare boat set-up. This is particularly important when athletes with a VI who are integrated into mainstream rowing practice.</a:t>
            </a:r>
          </a:p>
          <a:p>
            <a:r>
              <a:rPr lang="en-GB" sz="1000" b="1" dirty="0"/>
              <a:t> </a:t>
            </a:r>
            <a:endParaRPr lang="en-GB" sz="1000" dirty="0"/>
          </a:p>
          <a:p>
            <a:r>
              <a:rPr lang="en-GB" sz="1000" b="1" dirty="0"/>
              <a:t>No two visual Impairments are the same – acquired or congenital sight loss?</a:t>
            </a:r>
            <a:endParaRPr lang="en-GB" sz="1000" dirty="0"/>
          </a:p>
          <a:p>
            <a:r>
              <a:rPr lang="en-GB" sz="1000" dirty="0"/>
              <a:t>It is important for coaches to understand and distinguish between acquired and congenital sight loss together with the likely implications for effective coaching. A rower who has acquired sight loss but learnt to row or scull with some degree of vision will likely have an advantage over someone with congenital blindness with respect to coordination of body movements and the ability to produce good rowing technique. Many biomechanical studies have been carried out looking at gait analysis of sprinters showing the advantage that an individual with acquired sight loss has over congenital sight loss in stride pattern. Teaching the basic rowing stroke to someone with congenital sight loss will require more consideration on the part of the coach with regards to choice of words, kinaesthetic feel and explanation of the rowing vocabulary.</a:t>
            </a:r>
            <a:r>
              <a:rPr lang="en-GB" sz="1000" b="1" dirty="0"/>
              <a:t> </a:t>
            </a:r>
            <a:endParaRPr lang="en-GB" sz="1000" dirty="0"/>
          </a:p>
          <a:p>
            <a:endParaRPr lang="en-GB" sz="1000" kern="1200" dirty="0">
              <a:solidFill>
                <a:schemeClr val="tx1"/>
              </a:solidFill>
              <a:effectLst/>
              <a:latin typeface="+mn-lt"/>
              <a:ea typeface="+mn-ea"/>
              <a:cs typeface="+mn-cs"/>
            </a:endParaRPr>
          </a:p>
          <a:p>
            <a:r>
              <a:rPr lang="en-GB" sz="1000" b="1" kern="1200" dirty="0">
                <a:solidFill>
                  <a:schemeClr val="tx1"/>
                </a:solidFill>
                <a:effectLst/>
                <a:latin typeface="+mn-lt"/>
                <a:ea typeface="+mn-ea"/>
                <a:cs typeface="+mn-cs"/>
              </a:rPr>
              <a:t>Innovation </a:t>
            </a:r>
            <a:endParaRPr lang="en-GB" sz="1000" kern="1200" dirty="0">
              <a:solidFill>
                <a:schemeClr val="tx1"/>
              </a:solidFill>
              <a:effectLst/>
              <a:latin typeface="+mn-lt"/>
              <a:ea typeface="+mn-ea"/>
              <a:cs typeface="+mn-cs"/>
            </a:endParaRPr>
          </a:p>
          <a:p>
            <a:r>
              <a:rPr lang="en-GB" sz="1000" kern="1200" dirty="0">
                <a:solidFill>
                  <a:schemeClr val="tx1"/>
                </a:solidFill>
                <a:effectLst/>
                <a:latin typeface="+mn-lt"/>
                <a:ea typeface="+mn-ea"/>
                <a:cs typeface="+mn-cs"/>
              </a:rPr>
              <a:t>Be innovative as a coach and employ some of the principles that you would use for a sighted rower. Consider placement of drinking straws to the sax-board of the boat, to enable the athlete to brush with their hands, in order to help achieve correct catch height and placement. </a:t>
            </a:r>
          </a:p>
          <a:p>
            <a:r>
              <a:rPr lang="en-GB" sz="1000" kern="1200" dirty="0">
                <a:solidFill>
                  <a:schemeClr val="tx1"/>
                </a:solidFill>
                <a:effectLst/>
                <a:latin typeface="+mn-lt"/>
                <a:ea typeface="+mn-ea"/>
                <a:cs typeface="+mn-cs"/>
              </a:rPr>
              <a:t>Use of tactile markers on the oar or scull handles to indicate when the blade is “square” to the water. These can be easily removed, once the rower has learnt the skill.</a:t>
            </a:r>
          </a:p>
          <a:p>
            <a:r>
              <a:rPr lang="en-GB" sz="1000" kern="1200" dirty="0">
                <a:solidFill>
                  <a:schemeClr val="tx1"/>
                </a:solidFill>
                <a:effectLst/>
                <a:latin typeface="+mn-lt"/>
                <a:ea typeface="+mn-ea"/>
                <a:cs typeface="+mn-cs"/>
              </a:rPr>
              <a:t> </a:t>
            </a:r>
          </a:p>
          <a:p>
            <a:r>
              <a:rPr lang="en-GB" sz="1000" b="1" kern="1200" dirty="0">
                <a:solidFill>
                  <a:schemeClr val="tx1"/>
                </a:solidFill>
                <a:effectLst/>
                <a:latin typeface="+mn-lt"/>
                <a:ea typeface="+mn-ea"/>
                <a:cs typeface="+mn-cs"/>
              </a:rPr>
              <a:t>Visual Impairment and single sculling -</a:t>
            </a:r>
            <a:r>
              <a:rPr lang="en-GB" sz="1000" kern="1200" dirty="0">
                <a:solidFill>
                  <a:schemeClr val="tx1"/>
                </a:solidFill>
                <a:effectLst/>
                <a:latin typeface="+mn-lt"/>
                <a:ea typeface="+mn-ea"/>
                <a:cs typeface="+mn-cs"/>
              </a:rPr>
              <a:t>The athlete with a visual impairment should be encouraged to single scull, provided that a simple ‘risk assessment’ has been carried out. Safety boat cover should be provided and assistance with steering may be given using a radio link.</a:t>
            </a:r>
          </a:p>
          <a:p>
            <a:endParaRPr lang="en-GB" sz="8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7</a:t>
            </a:fld>
            <a:endParaRPr lang="en-GB" dirty="0"/>
          </a:p>
        </p:txBody>
      </p:sp>
    </p:spTree>
    <p:extLst>
      <p:ext uri="{BB962C8B-B14F-4D97-AF65-F5344CB8AC3E}">
        <p14:creationId xmlns:p14="http://schemas.microsoft.com/office/powerpoint/2010/main" val="788052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7875" y="4620577"/>
            <a:ext cx="5759450" cy="3780473"/>
          </a:xfrm>
        </p:spPr>
        <p:txBody>
          <a:bodyPr/>
          <a:lstStyle/>
          <a:p>
            <a:r>
              <a:rPr lang="en-GB" sz="1200" kern="1200" dirty="0">
                <a:solidFill>
                  <a:schemeClr val="tx1"/>
                </a:solidFill>
                <a:effectLst/>
                <a:latin typeface="+mn-lt"/>
                <a:ea typeface="+mn-ea"/>
                <a:cs typeface="+mn-cs"/>
              </a:rPr>
              <a:t>ErgChatter is a free software tool that gives a voice to your PM3 or PM4. Perfect for rowers with visual impairment, ErgChatter announces your performance data at regular intervals as you row.</a:t>
            </a:r>
          </a:p>
          <a:p>
            <a:r>
              <a:rPr lang="en-GB" sz="1200" u="sng" kern="1200" dirty="0">
                <a:solidFill>
                  <a:schemeClr val="tx1"/>
                </a:solidFill>
                <a:effectLst/>
                <a:latin typeface="+mn-lt"/>
                <a:ea typeface="+mn-ea"/>
                <a:cs typeface="+mn-cs"/>
                <a:hlinkClick r:id="rId3"/>
              </a:rPr>
              <a:t>http://www.concept2.com/service/software/ergchatter</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4"/>
              </a:rPr>
              <a:t>http://www.concept2.co.uk/indoor-rowers/adaptive-rowing/rowing-visually-impaired</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Remote coxswain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Remote Coxswain is an affordable tool that allows those with sight disabilities to participate in recreational and competitive rowing. This innovative remote-controlled rudder ensures that the boat goes in the right direction, while the custom-fitted paddles let the rower know that they are gripping properly. This hardware can be retrofitted onto any racing shell. </a:t>
            </a:r>
            <a:r>
              <a:rPr lang="en-GB" sz="1200" u="sng" kern="1200" dirty="0">
                <a:solidFill>
                  <a:schemeClr val="tx1"/>
                </a:solidFill>
                <a:effectLst/>
                <a:latin typeface="+mn-lt"/>
                <a:ea typeface="+mn-ea"/>
                <a:cs typeface="+mn-cs"/>
                <a:hlinkClick r:id="rId5"/>
              </a:rPr>
              <a:t>http://www.remotecoxswain.com/product.html</a:t>
            </a:r>
            <a:r>
              <a:rPr lang="en-GB" sz="1200" u="sng"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8</a:t>
            </a:fld>
            <a:endParaRPr lang="en-GB"/>
          </a:p>
        </p:txBody>
      </p:sp>
    </p:spTree>
    <p:extLst>
      <p:ext uri="{BB962C8B-B14F-4D97-AF65-F5344CB8AC3E}">
        <p14:creationId xmlns:p14="http://schemas.microsoft.com/office/powerpoint/2010/main" val="2431099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B7AED1-D90C-47F8-B072-B9046BD151C0}" type="slidenum">
              <a:rPr lang="en-GB" smtClean="0"/>
              <a:t>9</a:t>
            </a:fld>
            <a:endParaRPr lang="en-GB"/>
          </a:p>
        </p:txBody>
      </p:sp>
    </p:spTree>
    <p:extLst>
      <p:ext uri="{BB962C8B-B14F-4D97-AF65-F5344CB8AC3E}">
        <p14:creationId xmlns:p14="http://schemas.microsoft.com/office/powerpoint/2010/main" val="20515157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Image 8"/>
          <p:cNvPicPr>
            <a:picLocks noChangeAspect="1"/>
          </p:cNvPicPr>
          <p:nvPr userDrawn="1"/>
        </p:nvPicPr>
        <p:blipFill rotWithShape="1">
          <a:blip r:embed="rId2" cstate="print">
            <a:extLst>
              <a:ext uri="{28A0092B-C50C-407E-A947-70E740481C1C}">
                <a14:useLocalDpi xmlns:a14="http://schemas.microsoft.com/office/drawing/2010/main"/>
              </a:ext>
            </a:extLst>
          </a:blip>
          <a:srcRect r="-20"/>
          <a:stretch/>
        </p:blipFill>
        <p:spPr>
          <a:xfrm>
            <a:off x="-559768" y="0"/>
            <a:ext cx="13342451" cy="6741368"/>
          </a:xfrm>
          <a:prstGeom prst="rect">
            <a:avLst/>
          </a:prstGeom>
        </p:spPr>
      </p:pic>
      <p:sp>
        <p:nvSpPr>
          <p:cNvPr id="4" name="Rectangle 3"/>
          <p:cNvSpPr/>
          <p:nvPr userDrawn="1"/>
        </p:nvSpPr>
        <p:spPr>
          <a:xfrm>
            <a:off x="0" y="6165304"/>
            <a:ext cx="12192000"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p:cNvSpPr>
            <a:spLocks noGrp="1"/>
          </p:cNvSpPr>
          <p:nvPr>
            <p:ph type="ctrTitle" hasCustomPrompt="1"/>
          </p:nvPr>
        </p:nvSpPr>
        <p:spPr>
          <a:xfrm>
            <a:off x="2735627" y="4437112"/>
            <a:ext cx="9456373" cy="1440160"/>
          </a:xfrm>
          <a:solidFill>
            <a:schemeClr val="accent2">
              <a:alpha val="64000"/>
            </a:schemeClr>
          </a:solidFill>
          <a:ln>
            <a:solidFill>
              <a:schemeClr val="accent2"/>
            </a:solidFill>
          </a:ln>
        </p:spPr>
        <p:txBody>
          <a:bodyPr>
            <a:normAutofit/>
          </a:bodyPr>
          <a:lstStyle>
            <a:lvl1pPr>
              <a:defRPr sz="4000">
                <a:solidFill>
                  <a:schemeClr val="bg1"/>
                </a:solidFill>
                <a:latin typeface="Microsoft Sans Serif" panose="020B0604020202020204" pitchFamily="34" charset="0"/>
                <a:cs typeface="Microsoft Sans Serif" panose="020B0604020202020204" pitchFamily="34" charset="0"/>
              </a:defRPr>
            </a:lvl1pPr>
          </a:lstStyle>
          <a:p>
            <a:r>
              <a:rPr lang="en-US" dirty="0"/>
              <a:t>Click to edit Master title style</a:t>
            </a:r>
            <a:endParaRPr lang="en-IN" dirty="0"/>
          </a:p>
        </p:txBody>
      </p:sp>
      <p:sp>
        <p:nvSpPr>
          <p:cNvPr id="3" name="Subtitle 2"/>
          <p:cNvSpPr>
            <a:spLocks noGrp="1"/>
          </p:cNvSpPr>
          <p:nvPr>
            <p:ph type="subTitle" idx="1"/>
          </p:nvPr>
        </p:nvSpPr>
        <p:spPr>
          <a:xfrm>
            <a:off x="2735627" y="6165304"/>
            <a:ext cx="7644767" cy="593968"/>
          </a:xfrm>
        </p:spPr>
        <p:txBody>
          <a:bodyPr>
            <a:normAutofit/>
          </a:bodyPr>
          <a:lstStyle>
            <a:lvl1pPr marL="0" indent="0" algn="l">
              <a:buNone/>
              <a:defRPr sz="2800">
                <a:solidFill>
                  <a:schemeClr val="accent2"/>
                </a:solidFill>
                <a:latin typeface="Microsoft Sans Serif" panose="020B0604020202020204" pitchFamily="34" charset="0"/>
                <a:cs typeface="Microsoft Sans Serif"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IN" dirty="0"/>
          </a:p>
        </p:txBody>
      </p:sp>
      <p:pic>
        <p:nvPicPr>
          <p:cNvPr id="7" name="Imag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784299" y="116633"/>
            <a:ext cx="3162759" cy="1284221"/>
          </a:xfrm>
          <a:prstGeom prst="rect">
            <a:avLst/>
          </a:prstGeom>
        </p:spPr>
      </p:pic>
    </p:spTree>
    <p:extLst>
      <p:ext uri="{BB962C8B-B14F-4D97-AF65-F5344CB8AC3E}">
        <p14:creationId xmlns:p14="http://schemas.microsoft.com/office/powerpoint/2010/main" val="68906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100"/>
                                  </p:stCondLst>
                                  <p:childTnLst>
                                    <p:animMotion origin="layout" path="M -4.52464E-6 -4.03289E-6 L 0.04077 -0.06393 " pathEditMode="relative" rAng="0" ptsTypes="AA">
                                      <p:cBhvr>
                                        <p:cTn id="6" dur="3000" fill="hold"/>
                                        <p:tgtEl>
                                          <p:spTgt spid="9"/>
                                        </p:tgtEl>
                                        <p:attrNameLst>
                                          <p:attrName>ppt_x</p:attrName>
                                          <p:attrName>ppt_y</p:attrName>
                                        </p:attrNameLst>
                                      </p:cBhvr>
                                      <p:rCtr x="2030" y="-31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5A2214-9F01-DE4D-A276-8D863E7781CE}" type="datetimeFigureOut">
              <a:rPr lang="en-US" smtClean="0"/>
              <a:t>9/26/2019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2901196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A2214-9F01-DE4D-A276-8D863E7781CE}" type="datetimeFigureOut">
              <a:rPr lang="en-US" smtClean="0"/>
              <a:t>9/26/2019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414498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5A2214-9F01-DE4D-A276-8D863E7781CE}" type="datetimeFigureOut">
              <a:rPr lang="en-US" smtClean="0"/>
              <a:t>9/26/2019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612044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5A2214-9F01-DE4D-A276-8D863E7781CE}" type="datetimeFigureOut">
              <a:rPr lang="en-US" smtClean="0"/>
              <a:t>9/26/2019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3416457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5A2214-9F01-DE4D-A276-8D863E7781CE}" type="datetimeFigureOut">
              <a:rPr lang="en-US" smtClean="0"/>
              <a:t>9/26/2019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1143921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5A2214-9F01-DE4D-A276-8D863E7781CE}" type="datetimeFigureOut">
              <a:rPr lang="en-US" smtClean="0"/>
              <a:t>9/26/2019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1156913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5A2214-9F01-DE4D-A276-8D863E7781CE}" type="datetimeFigureOut">
              <a:rPr lang="en-US" smtClean="0"/>
              <a:t>9/26/2019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3916214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5A2214-9F01-DE4D-A276-8D863E7781CE}" type="datetimeFigureOut">
              <a:rPr lang="en-US" smtClean="0"/>
              <a:t>9/26/2019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3920551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5A2214-9F01-DE4D-A276-8D863E7781CE}" type="datetimeFigureOut">
              <a:rPr lang="en-US" smtClean="0"/>
              <a:t>9/26/2019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4192192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5A2214-9F01-DE4D-A276-8D863E7781CE}" type="datetimeFigureOut">
              <a:rPr lang="en-US" smtClean="0"/>
              <a:t>9/26/2019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406681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808" y="5135057"/>
            <a:ext cx="11734185" cy="881567"/>
          </a:xfrm>
          <a:solidFill>
            <a:schemeClr val="accent2">
              <a:alpha val="64000"/>
            </a:schemeClr>
          </a:solidFill>
          <a:ln>
            <a:solidFill>
              <a:schemeClr val="accent2"/>
            </a:solidFill>
          </a:ln>
        </p:spPr>
        <p:txBody>
          <a:bodyPr>
            <a:normAutofit/>
          </a:bodyPr>
          <a:lstStyle>
            <a:lvl1pPr>
              <a:defRPr sz="4000">
                <a:solidFill>
                  <a:schemeClr val="bg1"/>
                </a:solidFill>
                <a:latin typeface="Microsoft Sans Serif" panose="020B0604020202020204" pitchFamily="34" charset="0"/>
                <a:cs typeface="Microsoft Sans Serif" panose="020B0604020202020204" pitchFamily="34" charset="0"/>
              </a:defRPr>
            </a:lvl1pPr>
          </a:lstStyle>
          <a:p>
            <a:r>
              <a:rPr lang="en-US" dirty="0"/>
              <a:t>Click to edit Master title style</a:t>
            </a:r>
            <a:endParaRPr lang="en-IN" dirty="0"/>
          </a:p>
        </p:txBody>
      </p:sp>
      <p:sp>
        <p:nvSpPr>
          <p:cNvPr id="3" name="Subtitle 2"/>
          <p:cNvSpPr>
            <a:spLocks noGrp="1"/>
          </p:cNvSpPr>
          <p:nvPr>
            <p:ph type="subTitle" idx="1"/>
          </p:nvPr>
        </p:nvSpPr>
        <p:spPr>
          <a:xfrm>
            <a:off x="2735627" y="6165304"/>
            <a:ext cx="7644767" cy="593968"/>
          </a:xfrm>
        </p:spPr>
        <p:txBody>
          <a:bodyPr>
            <a:normAutofit/>
          </a:bodyPr>
          <a:lstStyle>
            <a:lvl1pPr marL="0" indent="0" algn="l">
              <a:buNone/>
              <a:defRPr sz="2800">
                <a:solidFill>
                  <a:schemeClr val="accent2"/>
                </a:solidFill>
                <a:latin typeface="Microsoft Sans Serif" panose="020B0604020202020204" pitchFamily="34" charset="0"/>
                <a:cs typeface="Microsoft Sans Serif"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IN"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2945" y="72304"/>
            <a:ext cx="2326622" cy="944713"/>
          </a:xfrm>
          <a:prstGeom prst="rect">
            <a:avLst/>
          </a:prstGeom>
        </p:spPr>
      </p:pic>
      <p:grpSp>
        <p:nvGrpSpPr>
          <p:cNvPr id="8" name="Groupe 7"/>
          <p:cNvGrpSpPr/>
          <p:nvPr userDrawn="1"/>
        </p:nvGrpSpPr>
        <p:grpSpPr>
          <a:xfrm>
            <a:off x="623393" y="-1167886"/>
            <a:ext cx="9273111" cy="7258850"/>
            <a:chOff x="4611426" y="-2634098"/>
            <a:chExt cx="6954833" cy="7258850"/>
          </a:xfrm>
          <a:blipFill>
            <a:blip r:embed="rId3"/>
            <a:stretch>
              <a:fillRect/>
            </a:stretch>
          </a:blipFill>
        </p:grpSpPr>
        <p:sp>
          <p:nvSpPr>
            <p:cNvPr id="5" name="Rectangle à coins arrondis 4"/>
            <p:cNvSpPr/>
            <p:nvPr userDrawn="1"/>
          </p:nvSpPr>
          <p:spPr>
            <a:xfrm rot="18854625">
              <a:off x="2714260" y="-736932"/>
              <a:ext cx="5604711" cy="18103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4" name="Rectangle à coins arrondis 13"/>
            <p:cNvSpPr/>
            <p:nvPr userDrawn="1"/>
          </p:nvSpPr>
          <p:spPr>
            <a:xfrm rot="18854625">
              <a:off x="3521455" y="494600"/>
              <a:ext cx="6742954" cy="108012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5" name="Rectangle à coins arrondis 14"/>
            <p:cNvSpPr/>
            <p:nvPr userDrawn="1"/>
          </p:nvSpPr>
          <p:spPr>
            <a:xfrm rot="18854625">
              <a:off x="5530671" y="430828"/>
              <a:ext cx="6467994" cy="150271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6" name="Rectangle à coins arrondis 15"/>
            <p:cNvSpPr/>
            <p:nvPr userDrawn="1"/>
          </p:nvSpPr>
          <p:spPr>
            <a:xfrm rot="18854625">
              <a:off x="7944832" y="1003324"/>
              <a:ext cx="5350350" cy="189250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grpSp>
    </p:spTree>
    <p:extLst>
      <p:ext uri="{BB962C8B-B14F-4D97-AF65-F5344CB8AC3E}">
        <p14:creationId xmlns:p14="http://schemas.microsoft.com/office/powerpoint/2010/main" val="2310019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5361" y="0"/>
            <a:ext cx="9634956" cy="988286"/>
          </a:xfrm>
          <a:noFill/>
        </p:spPr>
        <p:txBody>
          <a:bodyPr>
            <a:normAutofit/>
          </a:bodyPr>
          <a:lstStyle>
            <a:lvl1pPr algn="l">
              <a:defRPr sz="2800">
                <a:solidFill>
                  <a:srgbClr val="01467D"/>
                </a:solidFill>
                <a:latin typeface="Microsoft Sans Serif" panose="020B0604020202020204" pitchFamily="34" charset="0"/>
                <a:cs typeface="Microsoft Sans Serif" panose="020B0604020202020204" pitchFamily="34" charset="0"/>
              </a:defRPr>
            </a:lvl1pPr>
          </a:lstStyle>
          <a:p>
            <a:r>
              <a:rPr lang="en-US" dirty="0"/>
              <a:t>Click to edit Master </a:t>
            </a:r>
            <a:r>
              <a:rPr lang="en-US"/>
              <a:t>title style</a:t>
            </a:r>
            <a:endParaRPr lang="en-IN" dirty="0"/>
          </a:p>
        </p:txBody>
      </p:sp>
      <p:sp>
        <p:nvSpPr>
          <p:cNvPr id="3" name="Content Placeholder 2"/>
          <p:cNvSpPr>
            <a:spLocks noGrp="1"/>
          </p:cNvSpPr>
          <p:nvPr>
            <p:ph idx="1"/>
          </p:nvPr>
        </p:nvSpPr>
        <p:spPr>
          <a:xfrm>
            <a:off x="335360" y="1600201"/>
            <a:ext cx="11566488" cy="4525963"/>
          </a:xfrm>
        </p:spPr>
        <p:txBody>
          <a:bodyPr/>
          <a:lstStyle>
            <a:lvl1pPr marL="342900" indent="-342900">
              <a:buSzPct val="90000"/>
              <a:buFontTx/>
              <a:buBlip>
                <a:blip r:embed="rId2"/>
              </a:buBlip>
              <a:defRPr sz="2800">
                <a:solidFill>
                  <a:srgbClr val="01467D"/>
                </a:solidFill>
                <a:latin typeface="Microsoft Sans Serif" panose="020B0604020202020204" pitchFamily="34" charset="0"/>
                <a:cs typeface="Microsoft Sans Serif" panose="020B0604020202020204" pitchFamily="34" charset="0"/>
              </a:defRPr>
            </a:lvl1pPr>
            <a:lvl2pPr>
              <a:defRPr sz="2400">
                <a:solidFill>
                  <a:srgbClr val="01467D"/>
                </a:solidFill>
                <a:latin typeface="Microsoft Sans Serif" panose="020B0604020202020204" pitchFamily="34" charset="0"/>
                <a:cs typeface="Microsoft Sans Serif" panose="020B0604020202020204" pitchFamily="34" charset="0"/>
              </a:defRPr>
            </a:lvl2pPr>
            <a:lvl3pPr>
              <a:defRPr sz="2000">
                <a:solidFill>
                  <a:srgbClr val="01467D"/>
                </a:solidFill>
                <a:latin typeface="Microsoft Sans Serif" panose="020B0604020202020204" pitchFamily="34" charset="0"/>
                <a:cs typeface="Microsoft Sans Serif" panose="020B0604020202020204" pitchFamily="34" charset="0"/>
              </a:defRPr>
            </a:lvl3pPr>
            <a:lvl4pPr>
              <a:defRPr sz="1800">
                <a:solidFill>
                  <a:srgbClr val="01467D"/>
                </a:solidFill>
                <a:latin typeface="Microsoft Sans Serif" panose="020B0604020202020204" pitchFamily="34" charset="0"/>
                <a:cs typeface="Microsoft Sans Serif" panose="020B0604020202020204" pitchFamily="34" charset="0"/>
              </a:defRPr>
            </a:lvl4pPr>
            <a:lvl5pPr>
              <a:defRPr sz="1800">
                <a:solidFill>
                  <a:srgbClr val="01467D"/>
                </a:solidFill>
                <a:latin typeface="Microsoft Sans Serif" panose="020B0604020202020204" pitchFamily="34" charset="0"/>
                <a:cs typeface="Microsoft Sans Serif"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p:cNvSpPr>
            <a:spLocks noGrp="1"/>
          </p:cNvSpPr>
          <p:nvPr>
            <p:ph type="sldNum" sz="quarter" idx="12"/>
          </p:nvPr>
        </p:nvSpPr>
        <p:spPr/>
        <p:txBody>
          <a:bodyPr/>
          <a:lstStyle/>
          <a:p>
            <a:fld id="{53F1BD4D-AA4F-4646-AB73-C2AB44FBE526}" type="slidenum">
              <a:rPr lang="en-IN" smtClean="0">
                <a:solidFill>
                  <a:prstClr val="black">
                    <a:tint val="75000"/>
                  </a:prstClr>
                </a:solidFill>
              </a:rPr>
              <a:pPr/>
              <a:t>‹#›</a:t>
            </a:fld>
            <a:endParaRPr lang="en-IN" dirty="0">
              <a:solidFill>
                <a:prstClr val="black">
                  <a:tint val="75000"/>
                </a:prstClr>
              </a:solidFill>
            </a:endParaRPr>
          </a:p>
        </p:txBody>
      </p:sp>
      <p:pic>
        <p:nvPicPr>
          <p:cNvPr id="8" name="Imag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28448" y="116632"/>
            <a:ext cx="1773400" cy="720080"/>
          </a:xfrm>
          <a:prstGeom prst="rect">
            <a:avLst/>
          </a:prstGeom>
        </p:spPr>
      </p:pic>
      <p:cxnSp>
        <p:nvCxnSpPr>
          <p:cNvPr id="11" name="Connecteur droit 10"/>
          <p:cNvCxnSpPr/>
          <p:nvPr userDrawn="1"/>
        </p:nvCxnSpPr>
        <p:spPr>
          <a:xfrm>
            <a:off x="0" y="980728"/>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02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5361" y="0"/>
            <a:ext cx="9634956" cy="988286"/>
          </a:xfrm>
          <a:noFill/>
        </p:spPr>
        <p:txBody>
          <a:bodyPr>
            <a:normAutofit/>
          </a:bodyPr>
          <a:lstStyle>
            <a:lvl1pPr algn="l">
              <a:defRPr sz="2800">
                <a:solidFill>
                  <a:srgbClr val="01467D"/>
                </a:solidFill>
                <a:latin typeface="Microsoft Sans Serif" panose="020B0604020202020204" pitchFamily="34" charset="0"/>
                <a:cs typeface="Microsoft Sans Serif" panose="020B0604020202020204" pitchFamily="34" charset="0"/>
              </a:defRPr>
            </a:lvl1pPr>
          </a:lstStyle>
          <a:p>
            <a:r>
              <a:rPr lang="en-US" dirty="0"/>
              <a:t>Click to edit Master </a:t>
            </a:r>
            <a:r>
              <a:rPr lang="en-US"/>
              <a:t>title style</a:t>
            </a:r>
            <a:endParaRPr lang="en-IN" dirty="0"/>
          </a:p>
        </p:txBody>
      </p:sp>
      <p:sp>
        <p:nvSpPr>
          <p:cNvPr id="6" name="Slide Number Placeholder 5"/>
          <p:cNvSpPr>
            <a:spLocks noGrp="1"/>
          </p:cNvSpPr>
          <p:nvPr>
            <p:ph type="sldNum" sz="quarter" idx="12"/>
          </p:nvPr>
        </p:nvSpPr>
        <p:spPr/>
        <p:txBody>
          <a:bodyPr/>
          <a:lstStyle/>
          <a:p>
            <a:fld id="{53F1BD4D-AA4F-4646-AB73-C2AB44FBE526}" type="slidenum">
              <a:rPr lang="en-IN" smtClean="0">
                <a:solidFill>
                  <a:prstClr val="black">
                    <a:tint val="75000"/>
                  </a:prstClr>
                </a:solidFill>
              </a:rPr>
              <a:pPr/>
              <a:t>‹#›</a:t>
            </a:fld>
            <a:endParaRPr lang="en-IN" dirty="0">
              <a:solidFill>
                <a:prstClr val="black">
                  <a:tint val="75000"/>
                </a:prstClr>
              </a:solidFill>
            </a:endParaRP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8448" y="116632"/>
            <a:ext cx="1773400" cy="720080"/>
          </a:xfrm>
          <a:prstGeom prst="rect">
            <a:avLst/>
          </a:prstGeom>
        </p:spPr>
      </p:pic>
      <p:cxnSp>
        <p:nvCxnSpPr>
          <p:cNvPr id="11" name="Connecteur droit 10"/>
          <p:cNvCxnSpPr/>
          <p:nvPr userDrawn="1"/>
        </p:nvCxnSpPr>
        <p:spPr>
          <a:xfrm>
            <a:off x="0" y="980728"/>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367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600" b="1" cap="all"/>
            </a:lvl1pPr>
          </a:lstStyle>
          <a:p>
            <a:r>
              <a:rPr lang="en-US"/>
              <a:t>Click to edit Master title style</a:t>
            </a:r>
            <a:endParaRPr lang="en-I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IN"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N"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3F1BD4D-AA4F-4646-AB73-C2AB44FBE526}" type="slidenum">
              <a:rPr lang="en-IN" smtClean="0">
                <a:solidFill>
                  <a:prstClr val="black">
                    <a:tint val="75000"/>
                  </a:prstClr>
                </a:solidFill>
              </a:rPr>
              <a:pPr/>
              <a:t>‹#›</a:t>
            </a:fld>
            <a:endParaRPr lang="en-IN" dirty="0">
              <a:solidFill>
                <a:prstClr val="black">
                  <a:tint val="75000"/>
                </a:prstClr>
              </a:solidFill>
            </a:endParaRPr>
          </a:p>
        </p:txBody>
      </p:sp>
    </p:spTree>
    <p:extLst>
      <p:ext uri="{BB962C8B-B14F-4D97-AF65-F5344CB8AC3E}">
        <p14:creationId xmlns:p14="http://schemas.microsoft.com/office/powerpoint/2010/main" val="3500502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endParaRPr lang="en-IN"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N"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3F1BD4D-AA4F-4646-AB73-C2AB44FBE526}" type="slidenum">
              <a:rPr lang="en-IN" smtClean="0">
                <a:solidFill>
                  <a:prstClr val="black">
                    <a:tint val="75000"/>
                  </a:prstClr>
                </a:solidFill>
              </a:rPr>
              <a:pPr/>
              <a:t>‹#›</a:t>
            </a:fld>
            <a:endParaRPr lang="en-IN" dirty="0">
              <a:solidFill>
                <a:prstClr val="black">
                  <a:tint val="75000"/>
                </a:prstClr>
              </a:solidFill>
            </a:endParaRPr>
          </a:p>
        </p:txBody>
      </p:sp>
    </p:spTree>
    <p:extLst>
      <p:ext uri="{BB962C8B-B14F-4D97-AF65-F5344CB8AC3E}">
        <p14:creationId xmlns:p14="http://schemas.microsoft.com/office/powerpoint/2010/main" val="561457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endParaRPr lang="en-IN"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IN"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3F1BD4D-AA4F-4646-AB73-C2AB44FBE526}" type="slidenum">
              <a:rPr lang="en-IN" smtClean="0">
                <a:solidFill>
                  <a:prstClr val="black">
                    <a:tint val="75000"/>
                  </a:prstClr>
                </a:solidFill>
              </a:rPr>
              <a:pPr/>
              <a:t>‹#›</a:t>
            </a:fld>
            <a:endParaRPr lang="en-IN" dirty="0">
              <a:solidFill>
                <a:prstClr val="black">
                  <a:tint val="75000"/>
                </a:prstClr>
              </a:solidFill>
            </a:endParaRPr>
          </a:p>
        </p:txBody>
      </p:sp>
    </p:spTree>
    <p:extLst>
      <p:ext uri="{BB962C8B-B14F-4D97-AF65-F5344CB8AC3E}">
        <p14:creationId xmlns:p14="http://schemas.microsoft.com/office/powerpoint/2010/main" val="3664513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887755" y="620688"/>
            <a:ext cx="7694645" cy="288032"/>
          </a:xfrm>
        </p:spPr>
        <p:txBody>
          <a:bodyPr anchor="ctr">
            <a:noAutofit/>
          </a:bodyPr>
          <a:lstStyle>
            <a:lvl1pPr marL="0" indent="0" algn="r">
              <a:buNone/>
              <a:defRPr sz="1600" cap="small" baseline="0">
                <a:solidFill>
                  <a:srgbClr val="1D26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3887755" y="3076"/>
            <a:ext cx="7694645" cy="617612"/>
          </a:xfrm>
          <a:prstGeom prst="rect">
            <a:avLst/>
          </a:prstGeom>
        </p:spPr>
        <p:txBody>
          <a:bodyPr vert="horz" lIns="91440" tIns="45720" rIns="91440" bIns="45720" rtlCol="0" anchor="ctr">
            <a:normAutofit/>
          </a:bodyPr>
          <a:lstStyle/>
          <a:p>
            <a:r>
              <a:rPr lang="fr-FR" dirty="0"/>
              <a:t>Modifiez le style du titre</a:t>
            </a:r>
            <a:endParaRPr lang="en-US" dirty="0"/>
          </a:p>
        </p:txBody>
      </p:sp>
      <p:pic>
        <p:nvPicPr>
          <p:cNvPr id="4" name="Imag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0502" y="71414"/>
            <a:ext cx="1714469" cy="532258"/>
          </a:xfrm>
          <a:prstGeom prst="rect">
            <a:avLst/>
          </a:prstGeom>
        </p:spPr>
      </p:pic>
    </p:spTree>
    <p:extLst>
      <p:ext uri="{BB962C8B-B14F-4D97-AF65-F5344CB8AC3E}">
        <p14:creationId xmlns:p14="http://schemas.microsoft.com/office/powerpoint/2010/main" val="1526042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5A2214-9F01-DE4D-A276-8D863E7781CE}" type="datetimeFigureOut">
              <a:rPr lang="en-US" smtClean="0"/>
              <a:t>9/26/2019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3231635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IN"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1BD4D-AA4F-4646-AB73-C2AB44FBE526}" type="slidenum">
              <a:rPr lang="en-IN" smtClean="0">
                <a:solidFill>
                  <a:prstClr val="black">
                    <a:tint val="75000"/>
                  </a:prstClr>
                </a:solidFill>
              </a:rPr>
              <a:pPr/>
              <a:t>‹#›</a:t>
            </a:fld>
            <a:endParaRPr lang="en-IN" dirty="0">
              <a:solidFill>
                <a:prstClr val="black">
                  <a:tint val="75000"/>
                </a:prstClr>
              </a:solidFill>
            </a:endParaRPr>
          </a:p>
        </p:txBody>
      </p:sp>
    </p:spTree>
    <p:extLst>
      <p:ext uri="{BB962C8B-B14F-4D97-AF65-F5344CB8AC3E}">
        <p14:creationId xmlns:p14="http://schemas.microsoft.com/office/powerpoint/2010/main" val="3107354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dt="0"/>
  <p:txStyles>
    <p:titleStyle>
      <a:lvl1pPr algn="l" defTabSz="914400" rtl="0" eaLnBrk="1" latinLnBrk="0" hangingPunct="1">
        <a:spcBef>
          <a:spcPct val="0"/>
        </a:spcBef>
        <a:buNone/>
        <a:defRPr sz="3600" kern="1200">
          <a:solidFill>
            <a:schemeClr val="accent1"/>
          </a:solidFill>
          <a:latin typeface="Microsoft Sans Serif" panose="020B0604020202020204" pitchFamily="34" charset="0"/>
          <a:ea typeface="+mj-ea"/>
          <a:cs typeface="Microsoft Sans Serif" panose="020B0604020202020204" pitchFamily="34" charset="0"/>
        </a:defRPr>
      </a:lvl1pPr>
    </p:titleStyle>
    <p:bodyStyle>
      <a:lvl1pPr marL="457200" indent="-457200" algn="l" defTabSz="914400" rtl="0" eaLnBrk="1" latinLnBrk="0" hangingPunct="1">
        <a:spcBef>
          <a:spcPct val="20000"/>
        </a:spcBef>
        <a:buSzPct val="90000"/>
        <a:buFontTx/>
        <a:buBlip>
          <a:blip r:embed="rId10"/>
        </a:buBlip>
        <a:defRPr sz="2800" kern="1200">
          <a:solidFill>
            <a:schemeClr val="accent1"/>
          </a:solidFill>
          <a:latin typeface="Microsoft Sans Serif" panose="020B0604020202020204" pitchFamily="34" charset="0"/>
          <a:ea typeface="+mn-ea"/>
          <a:cs typeface="Microsoft Sans Serif" panose="020B0604020202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accent1"/>
          </a:solidFill>
          <a:latin typeface="Microsoft Sans Serif" panose="020B0604020202020204" pitchFamily="34" charset="0"/>
          <a:ea typeface="+mn-ea"/>
          <a:cs typeface="Microsoft Sans Serif"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accent1"/>
          </a:solidFill>
          <a:latin typeface="Microsoft Sans Serif" panose="020B0604020202020204" pitchFamily="34" charset="0"/>
          <a:ea typeface="+mn-ea"/>
          <a:cs typeface="Microsoft Sans Serif" panose="020B0604020202020204" pitchFamily="34" charset="0"/>
        </a:defRPr>
      </a:lvl3pPr>
      <a:lvl4pPr marL="1600200" indent="-228600" algn="l" defTabSz="914400" rtl="0" eaLnBrk="1" latinLnBrk="0" hangingPunct="1">
        <a:spcBef>
          <a:spcPct val="20000"/>
        </a:spcBef>
        <a:buFont typeface="Arial" pitchFamily="34" charset="0"/>
        <a:buChar char="–"/>
        <a:defRPr sz="1800" kern="1200">
          <a:solidFill>
            <a:schemeClr val="accent1"/>
          </a:solidFill>
          <a:latin typeface="Microsoft Sans Serif" panose="020B0604020202020204" pitchFamily="34" charset="0"/>
          <a:ea typeface="+mn-ea"/>
          <a:cs typeface="Microsoft Sans Serif"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accent1"/>
          </a:solidFill>
          <a:latin typeface="Microsoft Sans Serif" panose="020B0604020202020204" pitchFamily="34" charset="0"/>
          <a:ea typeface="+mn-ea"/>
          <a:cs typeface="Microsoft Sans Serif"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5A2214-9F01-DE4D-A276-8D863E7781CE}" type="datetimeFigureOut">
              <a:rPr lang="en-US" smtClean="0"/>
              <a:t>9/26/2019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75D70B-4070-0B4F-A966-262691B49D70}" type="slidenum">
              <a:rPr lang="en-US" smtClean="0"/>
              <a:t>‹#›</a:t>
            </a:fld>
            <a:endParaRPr lang="en-US"/>
          </a:p>
        </p:txBody>
      </p:sp>
    </p:spTree>
    <p:extLst>
      <p:ext uri="{BB962C8B-B14F-4D97-AF65-F5344CB8AC3E}">
        <p14:creationId xmlns:p14="http://schemas.microsoft.com/office/powerpoint/2010/main" val="309042874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8.tif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0.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http://eyedeashop.com/images/017-BG-001.jpg" TargetMode="External"/><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http://eyedeashop.com/images/black%20small%20round%20bump%20L.jpg" TargetMode="External"/><Relationship Id="rId5" Type="http://schemas.openxmlformats.org/officeDocument/2006/relationships/image" Target="../media/image14.jpeg"/><Relationship Id="rId4" Type="http://schemas.openxmlformats.org/officeDocument/2006/relationships/image" Target="http://www.cascadeoutfitters.com/images/products/SawyerGrip.jpg" TargetMode="External"/><Relationship Id="rId9" Type="http://schemas.openxmlformats.org/officeDocument/2006/relationships/image" Target="../media/image16.tiff"/></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hyperlink" Target="http://www.remotecoxswain.com/product.html"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www.concept2.co.uk/indoor-rowers/adaptive-rowing/rowing-visually-impaired" TargetMode="External"/><Relationship Id="rId5" Type="http://schemas.openxmlformats.org/officeDocument/2006/relationships/hyperlink" Target="http://www.concept2.com/service/software/ergchatter" TargetMode="External"/><Relationship Id="rId4" Type="http://schemas.openxmlformats.org/officeDocument/2006/relationships/image" Target="http://www.concept2.com/files/images/service/software/ergchatter.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42" y="-1181169"/>
            <a:ext cx="11632469" cy="9542396"/>
          </a:xfrm>
        </p:spPr>
      </p:pic>
      <p:sp>
        <p:nvSpPr>
          <p:cNvPr id="8" name="TextBox 7"/>
          <p:cNvSpPr txBox="1"/>
          <p:nvPr/>
        </p:nvSpPr>
        <p:spPr>
          <a:xfrm>
            <a:off x="589048" y="2189646"/>
            <a:ext cx="589381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Para-Rowing Specific Coaching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1"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VISUAL IMPAIRMENT</a:t>
            </a:r>
          </a:p>
        </p:txBody>
      </p:sp>
      <p:sp>
        <p:nvSpPr>
          <p:cNvPr id="10" name="TextBox 9"/>
          <p:cNvSpPr txBox="1"/>
          <p:nvPr/>
        </p:nvSpPr>
        <p:spPr>
          <a:xfrm>
            <a:off x="589048" y="5737101"/>
            <a:ext cx="49577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September 2019</a:t>
            </a:r>
          </a:p>
        </p:txBody>
      </p:sp>
      <p:pic>
        <p:nvPicPr>
          <p:cNvPr id="7" name="Picture 6">
            <a:extLst>
              <a:ext uri="{FF2B5EF4-FFF2-40B4-BE49-F238E27FC236}">
                <a16:creationId xmlns:a16="http://schemas.microsoft.com/office/drawing/2014/main" id="{6703D5DE-AA6F-C74F-BB59-9CC6D94FE50A}"/>
              </a:ext>
            </a:extLst>
          </p:cNvPr>
          <p:cNvPicPr/>
          <p:nvPr/>
        </p:nvPicPr>
        <p:blipFill>
          <a:blip r:embed="rId4"/>
          <a:stretch>
            <a:fillRect/>
          </a:stretch>
        </p:blipFill>
        <p:spPr>
          <a:xfrm>
            <a:off x="9765323" y="5498123"/>
            <a:ext cx="1336431" cy="678428"/>
          </a:xfrm>
          <a:prstGeom prst="rect">
            <a:avLst/>
          </a:prstGeom>
        </p:spPr>
      </p:pic>
    </p:spTree>
    <p:extLst>
      <p:ext uri="{BB962C8B-B14F-4D97-AF65-F5344CB8AC3E}">
        <p14:creationId xmlns:p14="http://schemas.microsoft.com/office/powerpoint/2010/main" val="199722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655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Freeform: Shape 3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Content Placeholder 5">
            <a:extLst>
              <a:ext uri="{FF2B5EF4-FFF2-40B4-BE49-F238E27FC236}">
                <a16:creationId xmlns:a16="http://schemas.microsoft.com/office/drawing/2014/main" id="{2E04DF2D-8A70-1A47-8187-E826F30D8923}"/>
              </a:ext>
            </a:extLst>
          </p:cNvPr>
          <p:cNvPicPr>
            <a:picLocks noGrp="1" noChangeAspect="1"/>
          </p:cNvPicPr>
          <p:nvPr>
            <p:ph idx="1"/>
          </p:nvPr>
        </p:nvPicPr>
        <p:blipFill>
          <a:blip r:embed="rId4"/>
          <a:stretch>
            <a:fillRect/>
          </a:stretch>
        </p:blipFill>
        <p:spPr>
          <a:xfrm>
            <a:off x="4037673" y="877824"/>
            <a:ext cx="4106583" cy="5475445"/>
          </a:xfrm>
          <a:prstGeom prst="rect">
            <a:avLst/>
          </a:prstGeom>
        </p:spPr>
      </p:pic>
    </p:spTree>
    <p:extLst>
      <p:ext uri="{BB962C8B-B14F-4D97-AF65-F5344CB8AC3E}">
        <p14:creationId xmlns:p14="http://schemas.microsoft.com/office/powerpoint/2010/main" val="884401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B50F9-F581-154E-8B49-9DBBB2F5B57A}"/>
              </a:ext>
            </a:extLst>
          </p:cNvPr>
          <p:cNvSpPr>
            <a:spLocks noGrp="1"/>
          </p:cNvSpPr>
          <p:nvPr>
            <p:ph type="title"/>
          </p:nvPr>
        </p:nvSpPr>
        <p:spPr/>
        <p:txBody>
          <a:bodyPr/>
          <a:lstStyle/>
          <a:p>
            <a:endParaRPr lang="en-GB"/>
          </a:p>
        </p:txBody>
      </p:sp>
      <p:pic>
        <p:nvPicPr>
          <p:cNvPr id="5" name="Super Athletes - Victoria Nolan - Paralympic Rowing - 'The Metronome'.mp4">
            <a:hlinkClick r:id="" action="ppaction://media"/>
            <a:extLst>
              <a:ext uri="{FF2B5EF4-FFF2-40B4-BE49-F238E27FC236}">
                <a16:creationId xmlns:a16="http://schemas.microsoft.com/office/drawing/2014/main" id="{1A6BE35F-0648-7243-A7EE-69ABDAD753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42339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0353-4859-1645-A547-BE7F1339E42D}"/>
              </a:ext>
            </a:extLst>
          </p:cNvPr>
          <p:cNvSpPr>
            <a:spLocks noGrp="1"/>
          </p:cNvSpPr>
          <p:nvPr>
            <p:ph type="title"/>
          </p:nvPr>
        </p:nvSpPr>
        <p:spPr/>
        <p:txBody>
          <a:bodyPr/>
          <a:lstStyle/>
          <a:p>
            <a:endParaRPr lang="en-GB"/>
          </a:p>
        </p:txBody>
      </p:sp>
      <p:pic>
        <p:nvPicPr>
          <p:cNvPr id="3" name="Mark Pollock Trust.mp4">
            <a:hlinkClick r:id="" action="ppaction://media"/>
            <a:extLst>
              <a:ext uri="{FF2B5EF4-FFF2-40B4-BE49-F238E27FC236}">
                <a16:creationId xmlns:a16="http://schemas.microsoft.com/office/drawing/2014/main" id="{82B4203E-1530-5741-A7F1-F01185F557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3349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5922-C3C4-6D44-9B75-A6A7AFA5812C}"/>
              </a:ext>
            </a:extLst>
          </p:cNvPr>
          <p:cNvSpPr>
            <a:spLocks noGrp="1"/>
          </p:cNvSpPr>
          <p:nvPr>
            <p:ph type="title"/>
          </p:nvPr>
        </p:nvSpPr>
        <p:spPr/>
        <p:txBody>
          <a:bodyPr/>
          <a:lstStyle/>
          <a:p>
            <a:r>
              <a:rPr lang="en-GB" dirty="0"/>
              <a:t>Visual Impairment</a:t>
            </a:r>
          </a:p>
        </p:txBody>
      </p:sp>
      <p:sp>
        <p:nvSpPr>
          <p:cNvPr id="3" name="TextBox 2">
            <a:extLst>
              <a:ext uri="{FF2B5EF4-FFF2-40B4-BE49-F238E27FC236}">
                <a16:creationId xmlns:a16="http://schemas.microsoft.com/office/drawing/2014/main" id="{5FE2491B-300A-9E41-85BD-EC2D29AAFF2F}"/>
              </a:ext>
            </a:extLst>
          </p:cNvPr>
          <p:cNvSpPr txBox="1"/>
          <p:nvPr/>
        </p:nvSpPr>
        <p:spPr>
          <a:xfrm>
            <a:off x="675330" y="1619643"/>
            <a:ext cx="9634956" cy="4829014"/>
          </a:xfrm>
          <a:prstGeom prst="rect">
            <a:avLst/>
          </a:prstGeom>
          <a:noFill/>
        </p:spPr>
        <p:txBody>
          <a:bodyPr wrap="square" rtlCol="0">
            <a:spAutoFit/>
          </a:bodyPr>
          <a:lstStyle/>
          <a:p>
            <a:pPr marL="914400" lvl="3">
              <a:spcBef>
                <a:spcPct val="20000"/>
              </a:spcBef>
              <a:spcAft>
                <a:spcPts val="600"/>
              </a:spcAft>
              <a:buSzPct val="90000"/>
            </a:pPr>
            <a:r>
              <a:rPr lang="en-GB" dirty="0">
                <a:solidFill>
                  <a:schemeClr val="tx2"/>
                </a:solidFill>
                <a:latin typeface="Microsoft Sans Serif" panose="020B0604020202020204" pitchFamily="34" charset="0"/>
                <a:cs typeface="Microsoft Sans Serif" panose="020B0604020202020204" pitchFamily="34" charset="0"/>
              </a:rPr>
              <a:t>Rowing is a sport where someone can take part and compete without major accommodations. In coaching rowers with a visual impairment, there are a few principles that can assist a coach in providing the best possible learning environment. </a:t>
            </a:r>
          </a:p>
          <a:p>
            <a:pPr marL="1257300" lvl="3" indent="-342900">
              <a:spcBef>
                <a:spcPct val="20000"/>
              </a:spcBef>
              <a:spcAft>
                <a:spcPts val="600"/>
              </a:spcAft>
              <a:buSzPct val="90000"/>
              <a:buBlip>
                <a:blip r:embed="rId3"/>
              </a:buBlip>
            </a:pPr>
            <a:r>
              <a:rPr lang="en-GB" dirty="0">
                <a:solidFill>
                  <a:schemeClr val="tx2"/>
                </a:solidFill>
                <a:latin typeface="Microsoft Sans Serif" panose="020B0604020202020204" pitchFamily="34" charset="0"/>
                <a:cs typeface="Microsoft Sans Serif" panose="020B0604020202020204" pitchFamily="34" charset="0"/>
              </a:rPr>
              <a:t>Exercise – otherwise sedentary lifestyle</a:t>
            </a:r>
          </a:p>
          <a:p>
            <a:pPr marL="1257300" lvl="3" indent="-342900">
              <a:spcBef>
                <a:spcPct val="20000"/>
              </a:spcBef>
              <a:spcAft>
                <a:spcPts val="600"/>
              </a:spcAft>
              <a:buSzPct val="90000"/>
              <a:buBlip>
                <a:blip r:embed="rId3"/>
              </a:buBlip>
            </a:pPr>
            <a:r>
              <a:rPr lang="en-GB" dirty="0">
                <a:solidFill>
                  <a:schemeClr val="tx2"/>
                </a:solidFill>
                <a:latin typeface="Microsoft Sans Serif" panose="020B0604020202020204" pitchFamily="34" charset="0"/>
                <a:cs typeface="Microsoft Sans Serif" panose="020B0604020202020204" pitchFamily="34" charset="0"/>
              </a:rPr>
              <a:t>Balance – impact of VI</a:t>
            </a:r>
          </a:p>
          <a:p>
            <a:pPr marL="1257300" lvl="3" indent="-342900">
              <a:spcBef>
                <a:spcPct val="20000"/>
              </a:spcBef>
              <a:spcAft>
                <a:spcPts val="600"/>
              </a:spcAft>
              <a:buSzPct val="90000"/>
              <a:buBlip>
                <a:blip r:embed="rId3"/>
              </a:buBlip>
            </a:pPr>
            <a:r>
              <a:rPr lang="en-GB" dirty="0">
                <a:solidFill>
                  <a:schemeClr val="tx2"/>
                </a:solidFill>
                <a:latin typeface="Microsoft Sans Serif" panose="020B0604020202020204" pitchFamily="34" charset="0"/>
                <a:cs typeface="Microsoft Sans Serif" panose="020B0604020202020204" pitchFamily="34" charset="0"/>
              </a:rPr>
              <a:t>Kinaesthetic Sensation – muscular/joint, weight</a:t>
            </a:r>
          </a:p>
          <a:p>
            <a:pPr marL="1257300" lvl="3" indent="-342900">
              <a:spcBef>
                <a:spcPct val="20000"/>
              </a:spcBef>
              <a:spcAft>
                <a:spcPts val="600"/>
              </a:spcAft>
              <a:buSzPct val="90000"/>
              <a:buBlip>
                <a:blip r:embed="rId3"/>
              </a:buBlip>
            </a:pPr>
            <a:r>
              <a:rPr lang="en-GB" dirty="0">
                <a:solidFill>
                  <a:schemeClr val="tx2"/>
                </a:solidFill>
                <a:latin typeface="Microsoft Sans Serif" panose="020B0604020202020204" pitchFamily="34" charset="0"/>
                <a:cs typeface="Microsoft Sans Serif" panose="020B0604020202020204" pitchFamily="34" charset="0"/>
              </a:rPr>
              <a:t>The Psychological/Social Sector – integration with sighted peers</a:t>
            </a:r>
          </a:p>
          <a:p>
            <a:pPr marL="1257300" lvl="3" indent="-342900">
              <a:spcBef>
                <a:spcPct val="20000"/>
              </a:spcBef>
              <a:spcAft>
                <a:spcPts val="600"/>
              </a:spcAft>
              <a:buSzPct val="90000"/>
              <a:buBlip>
                <a:blip r:embed="rId3"/>
              </a:buBlip>
            </a:pPr>
            <a:endParaRPr lang="en-GB" dirty="0">
              <a:solidFill>
                <a:schemeClr val="tx2"/>
              </a:solidFill>
              <a:latin typeface="Microsoft Sans Serif" panose="020B060402020202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endParaRPr lang="en-GB" dirty="0">
              <a:solidFill>
                <a:schemeClr val="tx2"/>
              </a:solidFill>
              <a:latin typeface="Microsoft Sans Serif" panose="020B060402020202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endParaRPr lang="en-GB" dirty="0"/>
          </a:p>
          <a:p>
            <a:pPr marL="1257300" lvl="3" indent="-342900">
              <a:spcBef>
                <a:spcPct val="20000"/>
              </a:spcBef>
              <a:spcAft>
                <a:spcPts val="600"/>
              </a:spcAft>
              <a:buSzPct val="90000"/>
              <a:buBlip>
                <a:blip r:embed="rId3"/>
              </a:buBlip>
            </a:pPr>
            <a:endParaRPr lang="en-GB" dirty="0">
              <a:solidFill>
                <a:srgbClr val="1F497D"/>
              </a:solidFill>
              <a:latin typeface="Microsoft Sans Serif" panose="020B0604020202020204" pitchFamily="34" charset="0"/>
              <a:cs typeface="Microsoft Sans Serif" panose="020B0604020202020204" pitchFamily="34" charset="0"/>
            </a:endParaRPr>
          </a:p>
          <a:p>
            <a:endParaRPr lang="en-GB" dirty="0"/>
          </a:p>
        </p:txBody>
      </p:sp>
    </p:spTree>
    <p:extLst>
      <p:ext uri="{BB962C8B-B14F-4D97-AF65-F5344CB8AC3E}">
        <p14:creationId xmlns:p14="http://schemas.microsoft.com/office/powerpoint/2010/main" val="179388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10BE5-9947-F54F-A688-CD0D3EEE67C2}"/>
              </a:ext>
            </a:extLst>
          </p:cNvPr>
          <p:cNvSpPr>
            <a:spLocks noGrp="1"/>
          </p:cNvSpPr>
          <p:nvPr>
            <p:ph type="title"/>
          </p:nvPr>
        </p:nvSpPr>
        <p:spPr/>
        <p:txBody>
          <a:bodyPr/>
          <a:lstStyle/>
          <a:p>
            <a:r>
              <a:rPr lang="en-GB" dirty="0"/>
              <a:t>Visual Impairment</a:t>
            </a:r>
          </a:p>
        </p:txBody>
      </p:sp>
      <p:sp>
        <p:nvSpPr>
          <p:cNvPr id="3" name="Rectangle 2">
            <a:extLst>
              <a:ext uri="{FF2B5EF4-FFF2-40B4-BE49-F238E27FC236}">
                <a16:creationId xmlns:a16="http://schemas.microsoft.com/office/drawing/2014/main" id="{0B15470B-CF6C-9C43-BD96-362013EE92CC}"/>
              </a:ext>
            </a:extLst>
          </p:cNvPr>
          <p:cNvSpPr/>
          <p:nvPr/>
        </p:nvSpPr>
        <p:spPr>
          <a:xfrm>
            <a:off x="534653" y="1404776"/>
            <a:ext cx="9435663" cy="5149102"/>
          </a:xfrm>
          <a:prstGeom prst="rect">
            <a:avLst/>
          </a:prstGeom>
        </p:spPr>
        <p:txBody>
          <a:bodyPr wrap="square">
            <a:spAutoFit/>
          </a:bodyPr>
          <a:lstStyle/>
          <a:p>
            <a:pPr marL="914400" lvl="3">
              <a:spcBef>
                <a:spcPct val="20000"/>
              </a:spcBef>
              <a:spcAft>
                <a:spcPts val="600"/>
              </a:spcAft>
              <a:buSzPct val="90000"/>
            </a:pPr>
            <a:r>
              <a:rPr lang="en-GB" dirty="0">
                <a:solidFill>
                  <a:schemeClr val="tx2"/>
                </a:solidFill>
                <a:latin typeface="Microsoft Sans Serif" panose="020B0604020202020204" pitchFamily="34" charset="0"/>
                <a:cs typeface="Microsoft Sans Serif" panose="020B0604020202020204" pitchFamily="34" charset="0"/>
              </a:rPr>
              <a:t>Many of the principles applied when delivering effective coaching will apply to coaching any athlete, and can be summarised as follows:</a:t>
            </a:r>
          </a:p>
          <a:p>
            <a:pPr marL="914400" lvl="3">
              <a:spcBef>
                <a:spcPct val="20000"/>
              </a:spcBef>
              <a:spcAft>
                <a:spcPts val="600"/>
              </a:spcAft>
              <a:buSzPct val="90000"/>
            </a:pPr>
            <a:endParaRPr lang="en-GB" dirty="0">
              <a:solidFill>
                <a:schemeClr val="tx2"/>
              </a:solidFill>
              <a:latin typeface="Microsoft Sans Serif" panose="020B060402020202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r>
              <a:rPr lang="en-GB" dirty="0">
                <a:solidFill>
                  <a:schemeClr val="tx2"/>
                </a:solidFill>
                <a:latin typeface="Microsoft Sans Serif" panose="020B0604020202020204" pitchFamily="34" charset="0"/>
                <a:cs typeface="Microsoft Sans Serif" panose="020B0604020202020204" pitchFamily="34" charset="0"/>
              </a:rPr>
              <a:t>Visually impaired or blind (congenital or acquired)?</a:t>
            </a:r>
          </a:p>
          <a:p>
            <a:pPr marL="1257300" lvl="3" indent="-342900">
              <a:spcBef>
                <a:spcPct val="20000"/>
              </a:spcBef>
              <a:spcAft>
                <a:spcPts val="600"/>
              </a:spcAft>
              <a:buSzPct val="90000"/>
              <a:buBlip>
                <a:blip r:embed="rId3"/>
              </a:buBlip>
            </a:pPr>
            <a:r>
              <a:rPr lang="en-GB" dirty="0">
                <a:solidFill>
                  <a:schemeClr val="tx2"/>
                </a:solidFill>
                <a:latin typeface="Microsoft Sans Serif" panose="020B0604020202020204" pitchFamily="34" charset="0"/>
                <a:cs typeface="Microsoft Sans Serif" panose="020B0604020202020204" pitchFamily="34" charset="0"/>
              </a:rPr>
              <a:t>Begin with an orientation to the Rowing environment</a:t>
            </a:r>
          </a:p>
          <a:p>
            <a:pPr marL="1257300" lvl="3" indent="-342900">
              <a:spcBef>
                <a:spcPct val="20000"/>
              </a:spcBef>
              <a:spcAft>
                <a:spcPts val="600"/>
              </a:spcAft>
              <a:buSzPct val="90000"/>
              <a:buBlip>
                <a:blip r:embed="rId3"/>
              </a:buBlip>
            </a:pPr>
            <a:r>
              <a:rPr lang="en-GB" dirty="0">
                <a:solidFill>
                  <a:schemeClr val="tx2"/>
                </a:solidFill>
                <a:latin typeface="Microsoft Sans Serif" panose="020B0604020202020204" pitchFamily="34" charset="0"/>
                <a:cs typeface="Microsoft Sans Serif" panose="020B0604020202020204" pitchFamily="34" charset="0"/>
              </a:rPr>
              <a:t>Use verbal descriptions to supplement demonstrations</a:t>
            </a:r>
          </a:p>
          <a:p>
            <a:pPr marL="1257300" lvl="3" indent="-342900">
              <a:spcBef>
                <a:spcPct val="20000"/>
              </a:spcBef>
              <a:spcAft>
                <a:spcPts val="600"/>
              </a:spcAft>
              <a:buSzPct val="90000"/>
              <a:buBlip>
                <a:blip r:embed="rId3"/>
              </a:buBlip>
            </a:pPr>
            <a:r>
              <a:rPr lang="en-GB" dirty="0">
                <a:solidFill>
                  <a:schemeClr val="tx2"/>
                </a:solidFill>
                <a:latin typeface="Microsoft Sans Serif" panose="020B0604020202020204" pitchFamily="34" charset="0"/>
                <a:cs typeface="Microsoft Sans Serif" panose="020B0604020202020204" pitchFamily="34" charset="0"/>
              </a:rPr>
              <a:t>Integrate those with and without visual impairments into crews</a:t>
            </a:r>
          </a:p>
          <a:p>
            <a:pPr marL="1257300" lvl="3" indent="-342900">
              <a:spcBef>
                <a:spcPct val="20000"/>
              </a:spcBef>
              <a:spcAft>
                <a:spcPts val="600"/>
              </a:spcAft>
              <a:buSzPct val="90000"/>
              <a:buBlip>
                <a:blip r:embed="rId3"/>
              </a:buBlip>
            </a:pPr>
            <a:r>
              <a:rPr lang="en-GB" dirty="0">
                <a:solidFill>
                  <a:schemeClr val="tx2"/>
                </a:solidFill>
                <a:latin typeface="Microsoft Sans Serif" panose="020B0604020202020204" pitchFamily="34" charset="0"/>
                <a:cs typeface="Microsoft Sans Serif" panose="020B0604020202020204" pitchFamily="34" charset="0"/>
              </a:rPr>
              <a:t>Classification</a:t>
            </a:r>
          </a:p>
          <a:p>
            <a:pPr marL="1257300" lvl="3" indent="-342900">
              <a:spcBef>
                <a:spcPct val="20000"/>
              </a:spcBef>
              <a:spcAft>
                <a:spcPts val="600"/>
              </a:spcAft>
              <a:buSzPct val="90000"/>
              <a:buBlip>
                <a:blip r:embed="rId3"/>
              </a:buBlip>
            </a:pPr>
            <a:r>
              <a:rPr lang="en-GB" dirty="0">
                <a:solidFill>
                  <a:schemeClr val="tx2"/>
                </a:solidFill>
                <a:latin typeface="Microsoft Sans Serif" panose="020B0604020202020204" pitchFamily="34" charset="0"/>
                <a:cs typeface="Microsoft Sans Serif" panose="020B0604020202020204" pitchFamily="34" charset="0"/>
              </a:rPr>
              <a:t>Challenge athletes with a VI</a:t>
            </a:r>
          </a:p>
          <a:p>
            <a:pPr marL="1257300" lvl="3" indent="-342900">
              <a:spcBef>
                <a:spcPct val="20000"/>
              </a:spcBef>
              <a:spcAft>
                <a:spcPts val="600"/>
              </a:spcAft>
              <a:buSzPct val="90000"/>
              <a:buBlip>
                <a:blip r:embed="rId3"/>
              </a:buBlip>
            </a:pPr>
            <a:r>
              <a:rPr lang="en-GB" dirty="0">
                <a:solidFill>
                  <a:schemeClr val="tx2"/>
                </a:solidFill>
                <a:latin typeface="Microsoft Sans Serif" panose="020B0604020202020204" pitchFamily="34" charset="0"/>
                <a:cs typeface="Microsoft Sans Serif" panose="020B0604020202020204" pitchFamily="34" charset="0"/>
              </a:rPr>
              <a:t>No two visual Impairments are the same</a:t>
            </a:r>
          </a:p>
          <a:p>
            <a:pPr marL="1257300" lvl="3" indent="-342900">
              <a:spcBef>
                <a:spcPct val="20000"/>
              </a:spcBef>
              <a:spcAft>
                <a:spcPts val="600"/>
              </a:spcAft>
              <a:buSzPct val="90000"/>
              <a:buBlip>
                <a:blip r:embed="rId3"/>
              </a:buBlip>
            </a:pPr>
            <a:r>
              <a:rPr lang="en-GB" dirty="0">
                <a:solidFill>
                  <a:schemeClr val="tx2"/>
                </a:solidFill>
                <a:latin typeface="Microsoft Sans Serif" panose="020B0604020202020204" pitchFamily="34" charset="0"/>
                <a:cs typeface="Microsoft Sans Serif" panose="020B0604020202020204" pitchFamily="34" charset="0"/>
              </a:rPr>
              <a:t>Visual Impairment and single sculling</a:t>
            </a:r>
          </a:p>
          <a:p>
            <a:pPr marL="1257300" lvl="3" indent="-342900">
              <a:spcBef>
                <a:spcPct val="20000"/>
              </a:spcBef>
              <a:spcAft>
                <a:spcPts val="600"/>
              </a:spcAft>
              <a:buSzPct val="90000"/>
              <a:buBlip>
                <a:blip r:embed="rId3"/>
              </a:buBlip>
            </a:pPr>
            <a:r>
              <a:rPr lang="en-GB" dirty="0">
                <a:solidFill>
                  <a:schemeClr val="tx2"/>
                </a:solidFill>
                <a:latin typeface="Microsoft Sans Serif" panose="020B0604020202020204" pitchFamily="34" charset="0"/>
                <a:cs typeface="Microsoft Sans Serif" panose="020B0604020202020204" pitchFamily="34" charset="0"/>
              </a:rPr>
              <a:t>Be innovative</a:t>
            </a:r>
          </a:p>
          <a:p>
            <a:pPr marL="1257300" lvl="3" indent="-342900">
              <a:spcBef>
                <a:spcPct val="20000"/>
              </a:spcBef>
              <a:spcAft>
                <a:spcPts val="600"/>
              </a:spcAft>
              <a:buSzPct val="90000"/>
              <a:buBlip>
                <a:blip r:embed="rId3"/>
              </a:buBlip>
            </a:pPr>
            <a:endParaRPr lang="en-GB" dirty="0">
              <a:solidFill>
                <a:schemeClr val="tx2"/>
              </a:solidFill>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29908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62A42-B2B3-FE41-84AD-4615C53EA092}"/>
              </a:ext>
            </a:extLst>
          </p:cNvPr>
          <p:cNvSpPr>
            <a:spLocks noGrp="1"/>
          </p:cNvSpPr>
          <p:nvPr>
            <p:ph type="title"/>
          </p:nvPr>
        </p:nvSpPr>
        <p:spPr/>
        <p:txBody>
          <a:bodyPr/>
          <a:lstStyle/>
          <a:p>
            <a:r>
              <a:rPr lang="en-GB" dirty="0"/>
              <a:t>Innovation</a:t>
            </a:r>
          </a:p>
        </p:txBody>
      </p:sp>
      <p:pic>
        <p:nvPicPr>
          <p:cNvPr id="1027" name="Picture 117" descr="SawyerGrip">
            <a:extLst>
              <a:ext uri="{FF2B5EF4-FFF2-40B4-BE49-F238E27FC236}">
                <a16:creationId xmlns:a16="http://schemas.microsoft.com/office/drawing/2014/main" id="{062205BD-F62D-5046-9241-775AB7141680}"/>
              </a:ext>
            </a:extLst>
          </p:cNvPr>
          <p:cNvPicPr>
            <a:picLocks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064329" y="2908300"/>
            <a:ext cx="15621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2" descr="Large image of product">
            <a:extLst>
              <a:ext uri="{FF2B5EF4-FFF2-40B4-BE49-F238E27FC236}">
                <a16:creationId xmlns:a16="http://schemas.microsoft.com/office/drawing/2014/main" id="{2C74FF0C-BA2C-114E-AE67-FDF032A6F6A4}"/>
              </a:ext>
            </a:extLst>
          </p:cNvPr>
          <p:cNvPicPr>
            <a:picLocks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5542003" y="302895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19" descr="017-BG-001">
            <a:extLst>
              <a:ext uri="{FF2B5EF4-FFF2-40B4-BE49-F238E27FC236}">
                <a16:creationId xmlns:a16="http://schemas.microsoft.com/office/drawing/2014/main" id="{D7E66045-F96A-8043-93E2-E53CB86E99C9}"/>
              </a:ext>
            </a:extLst>
          </p:cNvPr>
          <p:cNvPicPr>
            <a:picLocks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7184573" y="3021693"/>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3E9F746B-57E6-BA46-8566-4BF79667DB08}"/>
              </a:ext>
            </a:extLst>
          </p:cNvPr>
          <p:cNvSpPr>
            <a:spLocks noChangeArrowheads="1"/>
          </p:cNvSpPr>
          <p:nvPr/>
        </p:nvSpPr>
        <p:spPr bwMode="auto">
          <a:xfrm>
            <a:off x="1613008" y="1558359"/>
            <a:ext cx="9458190" cy="380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2"/>
                </a:solidFill>
                <a:effectLst/>
                <a:latin typeface="Microsoft Sans Serif" panose="020B0604020202020204" pitchFamily="34" charset="0"/>
                <a:ea typeface="Calibri" panose="020F0502020204030204" pitchFamily="34" charset="0"/>
                <a:cs typeface="Microsoft Sans Serif" panose="020B0604020202020204" pitchFamily="34" charset="0"/>
              </a:rPr>
              <a:t>Innovation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2"/>
              </a:solidFill>
              <a:effectLst/>
              <a:latin typeface="Microsoft Sans Serif" panose="020B0604020202020204" pitchFamily="34" charset="0"/>
              <a:cs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2"/>
                </a:solidFill>
                <a:effectLst/>
                <a:latin typeface="Microsoft Sans Serif" panose="020B0604020202020204" pitchFamily="34" charset="0"/>
                <a:ea typeface="Calibri" panose="020F0502020204030204" pitchFamily="34" charset="0"/>
                <a:cs typeface="Microsoft Sans Serif" panose="020B0604020202020204" pitchFamily="34" charset="0"/>
              </a:rPr>
              <a:t>Be innovative as a coach and employ some of the principles that you would use for a sighted rower. Consider placement of drinking straws to the sax-board of the boat, to enable the athlete to brush with their hands, in order to help achieve correct catch height and placement.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endParaRPr>
          </a:p>
          <a:p>
            <a:pPr eaLnBrk="0" fontAlgn="base" hangingPunct="0">
              <a:spcBef>
                <a:spcPct val="0"/>
              </a:spcBef>
              <a:spcAft>
                <a:spcPct val="0"/>
              </a:spcAft>
            </a:pPr>
            <a:r>
              <a:rPr lang="en-US" altLang="en-US"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Use of tactile markers on the oar or scull handles to indicate when the blade is “square” to the water. These can be easily removed, once the rower has learnt the skill.</a:t>
            </a:r>
            <a:endParaRPr lang="en-US" altLang="en-US" dirty="0">
              <a:solidFill>
                <a:schemeClr val="tx2"/>
              </a:solidFill>
              <a:latin typeface="Microsoft Sans Serif" panose="020B0604020202020204" pitchFamily="34" charset="0"/>
              <a:cs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Helvetica Neue" panose="02000503000000020004" pitchFamily="2"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latin typeface="Helvetica Neue" panose="02000503000000020004" pitchFamily="2"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Helvetica Neue" panose="02000503000000020004" pitchFamily="2"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5ED693D2-08B4-3B45-BD49-E228FA5B0DB4}"/>
              </a:ext>
            </a:extLst>
          </p:cNvPr>
          <p:cNvSpPr>
            <a:spLocks noChangeArrowheads="1"/>
          </p:cNvSpPr>
          <p:nvPr/>
        </p:nvSpPr>
        <p:spPr bwMode="auto">
          <a:xfrm>
            <a:off x="0" y="1498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8" name="Picture 7">
            <a:extLst>
              <a:ext uri="{FF2B5EF4-FFF2-40B4-BE49-F238E27FC236}">
                <a16:creationId xmlns:a16="http://schemas.microsoft.com/office/drawing/2014/main" id="{5AAF0BAF-1B04-0542-B071-16C7540B548D}"/>
              </a:ext>
            </a:extLst>
          </p:cNvPr>
          <p:cNvPicPr>
            <a:picLocks noChangeAspect="1"/>
          </p:cNvPicPr>
          <p:nvPr/>
        </p:nvPicPr>
        <p:blipFill>
          <a:blip r:embed="rId9"/>
          <a:stretch>
            <a:fillRect/>
          </a:stretch>
        </p:blipFill>
        <p:spPr>
          <a:xfrm rot="18976463">
            <a:off x="5221703" y="4747566"/>
            <a:ext cx="1748594" cy="1748594"/>
          </a:xfrm>
          <a:prstGeom prst="rect">
            <a:avLst/>
          </a:prstGeom>
        </p:spPr>
      </p:pic>
    </p:spTree>
    <p:extLst>
      <p:ext uri="{BB962C8B-B14F-4D97-AF65-F5344CB8AC3E}">
        <p14:creationId xmlns:p14="http://schemas.microsoft.com/office/powerpoint/2010/main" val="2698562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C4070-E709-114E-8545-8ACB0FFCDA1C}"/>
              </a:ext>
            </a:extLst>
          </p:cNvPr>
          <p:cNvSpPr>
            <a:spLocks noGrp="1"/>
          </p:cNvSpPr>
          <p:nvPr>
            <p:ph type="title"/>
          </p:nvPr>
        </p:nvSpPr>
        <p:spPr/>
        <p:txBody>
          <a:bodyPr/>
          <a:lstStyle/>
          <a:p>
            <a:r>
              <a:rPr lang="en-GB" dirty="0"/>
              <a:t>Aids in Training</a:t>
            </a:r>
          </a:p>
        </p:txBody>
      </p:sp>
      <p:sp>
        <p:nvSpPr>
          <p:cNvPr id="3" name="Rectangle 2">
            <a:extLst>
              <a:ext uri="{FF2B5EF4-FFF2-40B4-BE49-F238E27FC236}">
                <a16:creationId xmlns:a16="http://schemas.microsoft.com/office/drawing/2014/main" id="{497A2668-A484-6844-A6A9-9760ED9922E9}"/>
              </a:ext>
            </a:extLst>
          </p:cNvPr>
          <p:cNvSpPr>
            <a:spLocks noChangeArrowheads="1"/>
          </p:cNvSpPr>
          <p:nvPr/>
        </p:nvSpPr>
        <p:spPr bwMode="auto">
          <a:xfrm>
            <a:off x="1070517" y="28770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49" name="Picture 14" descr="http://www.concept2.com/files/images/service/software/ergchatter.jpg">
            <a:extLst>
              <a:ext uri="{FF2B5EF4-FFF2-40B4-BE49-F238E27FC236}">
                <a16:creationId xmlns:a16="http://schemas.microsoft.com/office/drawing/2014/main" id="{289E58A0-FA3C-BA4A-9152-A8214193C56A}"/>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72546" y="1829555"/>
            <a:ext cx="2540000" cy="1689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CBB9A63-F0FF-324E-AC7A-946197A0AB2D}"/>
              </a:ext>
            </a:extLst>
          </p:cNvPr>
          <p:cNvSpPr/>
          <p:nvPr/>
        </p:nvSpPr>
        <p:spPr>
          <a:xfrm>
            <a:off x="3766457" y="1299782"/>
            <a:ext cx="6346372" cy="2416046"/>
          </a:xfrm>
          <a:prstGeom prst="rect">
            <a:avLst/>
          </a:prstGeom>
        </p:spPr>
        <p:txBody>
          <a:bodyPr wrap="square">
            <a:spAutoFit/>
          </a:bodyPr>
          <a:lstStyle/>
          <a:p>
            <a:pPr>
              <a:spcAft>
                <a:spcPts val="1500"/>
              </a:spcAft>
            </a:pPr>
            <a:r>
              <a:rPr lang="en-GB" b="1" dirty="0">
                <a:solidFill>
                  <a:schemeClr val="tx2"/>
                </a:solidFill>
                <a:latin typeface="Microsoft Sans Serif" panose="020B0604020202020204" pitchFamily="34" charset="0"/>
                <a:ea typeface="Times New Roman" panose="02020603050405020304" pitchFamily="18" charset="0"/>
                <a:cs typeface="Microsoft Sans Serif" panose="020B0604020202020204" pitchFamily="34" charset="0"/>
              </a:rPr>
              <a:t>ErgChatter</a:t>
            </a:r>
            <a:r>
              <a:rPr lang="en-GB" dirty="0">
                <a:solidFill>
                  <a:schemeClr val="tx2"/>
                </a:solidFill>
                <a:latin typeface="Microsoft Sans Serif" panose="020B0604020202020204" pitchFamily="34" charset="0"/>
                <a:ea typeface="Times New Roman" panose="02020603050405020304" pitchFamily="18" charset="0"/>
                <a:cs typeface="Microsoft Sans Serif" panose="020B0604020202020204" pitchFamily="34" charset="0"/>
              </a:rPr>
              <a:t> is a free software tool that gives a voice to your PM3 or PM4. Perfect for rowers with visual impairment, ErgChatter announces your performance data at regular intervals as you row.</a:t>
            </a:r>
            <a:endParaRPr lang="en-GB" sz="2000"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endParaRPr>
          </a:p>
          <a:p>
            <a:pPr>
              <a:spcAft>
                <a:spcPts val="1500"/>
              </a:spcAft>
            </a:pPr>
            <a:r>
              <a:rPr lang="en-GB" u="sng" dirty="0">
                <a:solidFill>
                  <a:schemeClr val="tx2"/>
                </a:solidFill>
                <a:latin typeface="Microsoft Sans Serif" panose="020B0604020202020204" pitchFamily="34" charset="0"/>
                <a:ea typeface="Times New Roman" panose="02020603050405020304" pitchFamily="18" charset="0"/>
                <a:cs typeface="Microsoft Sans Serif" panose="020B0604020202020204" pitchFamily="34" charset="0"/>
                <a:hlinkClick r:id="rId5">
                  <a:extLst>
                    <a:ext uri="{A12FA001-AC4F-418D-AE19-62706E023703}">
                      <ahyp:hlinkClr xmlns:ahyp="http://schemas.microsoft.com/office/drawing/2018/hyperlinkcolor" val="tx"/>
                    </a:ext>
                  </a:extLst>
                </a:hlinkClick>
              </a:rPr>
              <a:t>http://www.concept2.com/service/software/ergchatter</a:t>
            </a:r>
            <a:endParaRPr lang="en-GB" sz="2000"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endParaRPr>
          </a:p>
          <a:p>
            <a:pPr>
              <a:spcAft>
                <a:spcPts val="1500"/>
              </a:spcAft>
            </a:pPr>
            <a:r>
              <a:rPr lang="en-GB" u="sng" dirty="0">
                <a:solidFill>
                  <a:schemeClr val="tx2"/>
                </a:solidFill>
                <a:latin typeface="Microsoft Sans Serif" panose="020B0604020202020204" pitchFamily="34" charset="0"/>
                <a:ea typeface="Times New Roman" panose="02020603050405020304" pitchFamily="18" charset="0"/>
                <a:cs typeface="Microsoft Sans Serif" panose="020B0604020202020204" pitchFamily="34" charset="0"/>
                <a:hlinkClick r:id="rId6">
                  <a:extLst>
                    <a:ext uri="{A12FA001-AC4F-418D-AE19-62706E023703}">
                      <ahyp:hlinkClr xmlns:ahyp="http://schemas.microsoft.com/office/drawing/2018/hyperlinkcolor" val="tx"/>
                    </a:ext>
                  </a:extLst>
                </a:hlinkClick>
              </a:rPr>
              <a:t>http://www.concept2.co.uk/indoor-rowers/adaptive-rowing/rowing-visually-impaired</a:t>
            </a:r>
            <a:endParaRPr lang="en-GB" sz="2000" dirty="0">
              <a:solidFill>
                <a:schemeClr val="tx2"/>
              </a:solidFill>
              <a:effectLst/>
              <a:latin typeface="Microsoft Sans Serif" panose="020B0604020202020204" pitchFamily="34" charset="0"/>
              <a:ea typeface="Calibri" panose="020F0502020204030204" pitchFamily="34" charset="0"/>
              <a:cs typeface="Microsoft Sans Serif" panose="020B0604020202020204" pitchFamily="34" charset="0"/>
            </a:endParaRPr>
          </a:p>
        </p:txBody>
      </p:sp>
      <p:sp>
        <p:nvSpPr>
          <p:cNvPr id="6" name="Rectangle 5">
            <a:extLst>
              <a:ext uri="{FF2B5EF4-FFF2-40B4-BE49-F238E27FC236}">
                <a16:creationId xmlns:a16="http://schemas.microsoft.com/office/drawing/2014/main" id="{6BE984A2-116B-BE43-9087-597E3C83F7ED}"/>
              </a:ext>
            </a:extLst>
          </p:cNvPr>
          <p:cNvSpPr/>
          <p:nvPr/>
        </p:nvSpPr>
        <p:spPr>
          <a:xfrm>
            <a:off x="3766457" y="3864576"/>
            <a:ext cx="6096000" cy="2500685"/>
          </a:xfrm>
          <a:prstGeom prst="rect">
            <a:avLst/>
          </a:prstGeom>
        </p:spPr>
        <p:txBody>
          <a:bodyPr>
            <a:spAutoFit/>
          </a:bodyPr>
          <a:lstStyle/>
          <a:p>
            <a:pPr>
              <a:spcAft>
                <a:spcPts val="1500"/>
              </a:spcAft>
            </a:pPr>
            <a:r>
              <a:rPr lang="en-GB" b="1" spc="25" dirty="0">
                <a:solidFill>
                  <a:schemeClr val="tx2"/>
                </a:solidFill>
                <a:latin typeface="Microsoft Sans Serif" panose="020B0604020202020204" pitchFamily="34" charset="0"/>
                <a:ea typeface="Times New Roman" panose="02020603050405020304" pitchFamily="18" charset="0"/>
                <a:cs typeface="Microsoft Sans Serif" panose="020B0604020202020204" pitchFamily="34" charset="0"/>
              </a:rPr>
              <a:t>The Remote Coxswain </a:t>
            </a:r>
            <a:r>
              <a:rPr lang="en-GB" spc="25" dirty="0">
                <a:solidFill>
                  <a:schemeClr val="tx2"/>
                </a:solidFill>
                <a:latin typeface="Microsoft Sans Serif" panose="020B0604020202020204" pitchFamily="34" charset="0"/>
                <a:ea typeface="Times New Roman" panose="02020603050405020304" pitchFamily="18" charset="0"/>
                <a:cs typeface="Microsoft Sans Serif" panose="020B0604020202020204" pitchFamily="34" charset="0"/>
              </a:rPr>
              <a:t>is a tool that allows rowers with a visual impairment to participate in recreational and competitive rowing. This remote-controlled rudder ensures that the boat goes in the right direction, while the custom-fitted paddles let the rower know that they are gripping properly. This hardware can be retrofitted onto any racing shell.</a:t>
            </a:r>
          </a:p>
          <a:p>
            <a:pPr>
              <a:spcAft>
                <a:spcPts val="1500"/>
              </a:spcAft>
            </a:pPr>
            <a:r>
              <a:rPr lang="en-GB" spc="25" dirty="0">
                <a:solidFill>
                  <a:schemeClr val="tx2"/>
                </a:solidFill>
                <a:latin typeface="Microsoft Sans Serif" panose="020B0604020202020204" pitchFamily="34" charset="0"/>
                <a:ea typeface="Times New Roman" panose="02020603050405020304" pitchFamily="18" charset="0"/>
                <a:cs typeface="Microsoft Sans Serif" panose="020B0604020202020204" pitchFamily="34" charset="0"/>
              </a:rPr>
              <a:t> </a:t>
            </a:r>
            <a:r>
              <a:rPr lang="en-GB" u="sng"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hlinkClick r:id="rId7">
                  <a:extLst>
                    <a:ext uri="{A12FA001-AC4F-418D-AE19-62706E023703}">
                      <ahyp:hlinkClr xmlns:ahyp="http://schemas.microsoft.com/office/drawing/2018/hyperlinkcolor" val="tx"/>
                    </a:ext>
                  </a:extLst>
                </a:hlinkClick>
              </a:rPr>
              <a:t>http://www.remotecoxswain.com/product.html</a:t>
            </a:r>
            <a:r>
              <a:rPr lang="en-GB" u="sng"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 </a:t>
            </a:r>
            <a:endParaRPr lang="en-GB" sz="2000" dirty="0">
              <a:solidFill>
                <a:schemeClr val="tx2"/>
              </a:solidFill>
              <a:effectLst/>
              <a:latin typeface="Microsoft Sans Serif" panose="020B0604020202020204" pitchFamily="34" charset="0"/>
              <a:ea typeface="Calibri" panose="020F0502020204030204" pitchFamily="34" charset="0"/>
              <a:cs typeface="Microsoft Sans Serif" panose="020B0604020202020204" pitchFamily="34" charset="0"/>
            </a:endParaRPr>
          </a:p>
        </p:txBody>
      </p:sp>
    </p:spTree>
    <p:extLst>
      <p:ext uri="{BB962C8B-B14F-4D97-AF65-F5344CB8AC3E}">
        <p14:creationId xmlns:p14="http://schemas.microsoft.com/office/powerpoint/2010/main" val="906440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Box 6"/>
          <p:cNvSpPr txBox="1">
            <a:spLocks noChangeArrowheads="1"/>
          </p:cNvSpPr>
          <p:nvPr/>
        </p:nvSpPr>
        <p:spPr bwMode="auto">
          <a:xfrm>
            <a:off x="3321293" y="5684425"/>
            <a:ext cx="5619022"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fr-FR" sz="4400" i="1" dirty="0">
                <a:solidFill>
                  <a:prstClr val="white"/>
                </a:solidFill>
                <a:latin typeface="Arial" charset="0"/>
              </a:rPr>
              <a:t>Thank you!</a:t>
            </a:r>
          </a:p>
        </p:txBody>
      </p:sp>
      <p:pic>
        <p:nvPicPr>
          <p:cNvPr id="6" name="Imag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7384"/>
            <a:ext cx="12192000" cy="6885384"/>
          </a:xfrm>
          <a:prstGeom prst="rect">
            <a:avLst/>
          </a:prstGeom>
        </p:spPr>
      </p:pic>
      <p:sp>
        <p:nvSpPr>
          <p:cNvPr id="7" name="Title 1"/>
          <p:cNvSpPr txBox="1">
            <a:spLocks/>
          </p:cNvSpPr>
          <p:nvPr/>
        </p:nvSpPr>
        <p:spPr>
          <a:xfrm>
            <a:off x="4447308" y="4732444"/>
            <a:ext cx="6217227" cy="951981"/>
          </a:xfrm>
          <a:prstGeom prst="rect">
            <a:avLst/>
          </a:prstGeom>
          <a:solidFill>
            <a:schemeClr val="accent2">
              <a:alpha val="64000"/>
            </a:schemeClr>
          </a:solidFill>
          <a:ln>
            <a:noFill/>
          </a:ln>
        </p:spPr>
        <p:txBody>
          <a:bodyPr vert="horz" lIns="91440" tIns="45720" rIns="91440" bIns="45720" rtlCol="0" anchor="ctr">
            <a:normAutofit/>
          </a:bodyPr>
          <a:lstStyle>
            <a:lvl1pPr algn="l" defTabSz="914400" rtl="0" eaLnBrk="1" latinLnBrk="0" hangingPunct="1">
              <a:spcBef>
                <a:spcPct val="0"/>
              </a:spcBef>
              <a:buNone/>
              <a:defRPr sz="4000" kern="1200">
                <a:solidFill>
                  <a:schemeClr val="bg1"/>
                </a:solidFill>
                <a:latin typeface="Microsoft Sans Serif" panose="020B0604020202020204" pitchFamily="34" charset="0"/>
                <a:ea typeface="+mj-ea"/>
                <a:cs typeface="Microsoft Sans Serif" panose="020B0604020202020204" pitchFamily="34" charset="0"/>
              </a:defRPr>
            </a:lvl1pPr>
          </a:lstStyle>
          <a:p>
            <a:pPr algn="r"/>
            <a:r>
              <a:rPr lang="en-US" dirty="0"/>
              <a:t>Thank you !</a:t>
            </a:r>
            <a:endParaRPr lang="en-IN" dirty="0"/>
          </a:p>
        </p:txBody>
      </p:sp>
      <p:pic>
        <p:nvPicPr>
          <p:cNvPr id="8" name="Imag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40315" y="116633"/>
            <a:ext cx="2842218" cy="1538757"/>
          </a:xfrm>
          <a:prstGeom prst="rect">
            <a:avLst/>
          </a:prstGeom>
        </p:spPr>
      </p:pic>
    </p:spTree>
    <p:extLst>
      <p:ext uri="{BB962C8B-B14F-4D97-AF65-F5344CB8AC3E}">
        <p14:creationId xmlns:p14="http://schemas.microsoft.com/office/powerpoint/2010/main" val="3121618813"/>
      </p:ext>
    </p:extLst>
  </p:cSld>
  <p:clrMapOvr>
    <a:masterClrMapping/>
  </p:clrMapOvr>
</p:sld>
</file>

<file path=ppt/theme/theme1.xml><?xml version="1.0" encoding="utf-8"?>
<a:theme xmlns:a="http://schemas.openxmlformats.org/drawingml/2006/main" name="4_Office Theme">
  <a:themeElements>
    <a:clrScheme name="FISA">
      <a:dk1>
        <a:sysClr val="windowText" lastClr="000000"/>
      </a:dk1>
      <a:lt1>
        <a:sysClr val="window" lastClr="FFFFFF"/>
      </a:lt1>
      <a:dk2>
        <a:srgbClr val="1F497D"/>
      </a:dk2>
      <a:lt2>
        <a:srgbClr val="EEECE1"/>
      </a:lt2>
      <a:accent1>
        <a:srgbClr val="01467D"/>
      </a:accent1>
      <a:accent2>
        <a:srgbClr val="00A4E4"/>
      </a:accent2>
      <a:accent3>
        <a:srgbClr val="4F81BD"/>
      </a:accent3>
      <a:accent4>
        <a:srgbClr val="F79646"/>
      </a:accent4>
      <a:accent5>
        <a:srgbClr val="92D050"/>
      </a:accent5>
      <a:accent6>
        <a:srgbClr val="4BACC6"/>
      </a:accent6>
      <a:hlink>
        <a:srgbClr val="01467D"/>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688</Words>
  <Application>Microsoft Office PowerPoint</Application>
  <PresentationFormat>Widescreen</PresentationFormat>
  <Paragraphs>104</Paragraphs>
  <Slides>9</Slides>
  <Notes>8</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Arial</vt:lpstr>
      <vt:lpstr>Calibri</vt:lpstr>
      <vt:lpstr>Calibri Light</vt:lpstr>
      <vt:lpstr>Helvetica Neue</vt:lpstr>
      <vt:lpstr>Microsoft Sans Serif</vt:lpstr>
      <vt:lpstr>4_Office Theme</vt:lpstr>
      <vt:lpstr>Office Theme</vt:lpstr>
      <vt:lpstr>PowerPoint Presentation</vt:lpstr>
      <vt:lpstr>PowerPoint Presentation</vt:lpstr>
      <vt:lpstr>PowerPoint Presentation</vt:lpstr>
      <vt:lpstr>PowerPoint Presentation</vt:lpstr>
      <vt:lpstr>Visual Impairment</vt:lpstr>
      <vt:lpstr>Visual Impairment</vt:lpstr>
      <vt:lpstr>Innovation</vt:lpstr>
      <vt:lpstr>Aids in Training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Goodey</dc:creator>
  <cp:lastModifiedBy>Yihuan Chang</cp:lastModifiedBy>
  <cp:revision>17</cp:revision>
  <dcterms:created xsi:type="dcterms:W3CDTF">2018-12-22T14:56:54Z</dcterms:created>
  <dcterms:modified xsi:type="dcterms:W3CDTF">2019-09-26T10:45:56Z</dcterms:modified>
</cp:coreProperties>
</file>