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7"/>
  </p:notesMasterIdLst>
  <p:handoutMasterIdLst>
    <p:handoutMasterId r:id="rId18"/>
  </p:handoutMasterIdLst>
  <p:sldIdLst>
    <p:sldId id="277" r:id="rId3"/>
    <p:sldId id="653" r:id="rId4"/>
    <p:sldId id="645" r:id="rId5"/>
    <p:sldId id="651" r:id="rId6"/>
    <p:sldId id="646" r:id="rId7"/>
    <p:sldId id="648" r:id="rId8"/>
    <p:sldId id="649" r:id="rId9"/>
    <p:sldId id="650" r:id="rId10"/>
    <p:sldId id="652" r:id="rId11"/>
    <p:sldId id="654" r:id="rId12"/>
    <p:sldId id="655" r:id="rId13"/>
    <p:sldId id="656" r:id="rId14"/>
    <p:sldId id="644" r:id="rId15"/>
    <p:sldId id="350"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Christophe Rolland" initials="JR"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6C70"/>
    <a:srgbClr val="DDDDD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92925" autoAdjust="0"/>
  </p:normalViewPr>
  <p:slideViewPr>
    <p:cSldViewPr snapToGrid="0">
      <p:cViewPr varScale="1">
        <p:scale>
          <a:sx n="111" d="100"/>
          <a:sy n="111" d="100"/>
        </p:scale>
        <p:origin x="942"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91" d="100"/>
          <a:sy n="91" d="100"/>
        </p:scale>
        <p:origin x="368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1727"/>
          </a:xfrm>
          <a:prstGeom prst="rect">
            <a:avLst/>
          </a:prstGeom>
        </p:spPr>
        <p:txBody>
          <a:bodyPr vert="horz" lIns="99048" tIns="49524" rIns="99048" bIns="49524" rtlCol="0"/>
          <a:lstStyle>
            <a:lvl1pPr algn="l">
              <a:defRPr sz="1300"/>
            </a:lvl1pPr>
          </a:lstStyle>
          <a:p>
            <a:endParaRPr lang="en-GB"/>
          </a:p>
        </p:txBody>
      </p:sp>
      <p:sp>
        <p:nvSpPr>
          <p:cNvPr id="3" name="Espace réservé de la date 2"/>
          <p:cNvSpPr>
            <a:spLocks noGrp="1"/>
          </p:cNvSpPr>
          <p:nvPr>
            <p:ph type="dt" sz="quarter" idx="1"/>
          </p:nvPr>
        </p:nvSpPr>
        <p:spPr>
          <a:xfrm>
            <a:off x="4143588" y="0"/>
            <a:ext cx="3169920" cy="481727"/>
          </a:xfrm>
          <a:prstGeom prst="rect">
            <a:avLst/>
          </a:prstGeom>
        </p:spPr>
        <p:txBody>
          <a:bodyPr vert="horz" lIns="99048" tIns="49524" rIns="99048" bIns="49524" rtlCol="0"/>
          <a:lstStyle>
            <a:lvl1pPr algn="r">
              <a:defRPr sz="1300"/>
            </a:lvl1pPr>
          </a:lstStyle>
          <a:p>
            <a:fld id="{127C956C-245D-4475-968E-F02DE13DA123}" type="datetimeFigureOut">
              <a:rPr lang="en-GB" smtClean="0"/>
              <a:t>26/09/2019</a:t>
            </a:fld>
            <a:endParaRPr lang="en-GB"/>
          </a:p>
        </p:txBody>
      </p:sp>
      <p:sp>
        <p:nvSpPr>
          <p:cNvPr id="4" name="Espace réservé du pied de page 3"/>
          <p:cNvSpPr>
            <a:spLocks noGrp="1"/>
          </p:cNvSpPr>
          <p:nvPr>
            <p:ph type="ftr" sz="quarter" idx="2"/>
          </p:nvPr>
        </p:nvSpPr>
        <p:spPr>
          <a:xfrm>
            <a:off x="0" y="9119475"/>
            <a:ext cx="3169920" cy="481726"/>
          </a:xfrm>
          <a:prstGeom prst="rect">
            <a:avLst/>
          </a:prstGeom>
        </p:spPr>
        <p:txBody>
          <a:bodyPr vert="horz" lIns="99048" tIns="49524" rIns="99048" bIns="49524" rtlCol="0" anchor="b"/>
          <a:lstStyle>
            <a:lvl1pPr algn="l">
              <a:defRPr sz="1300"/>
            </a:lvl1pPr>
          </a:lstStyle>
          <a:p>
            <a:endParaRPr lang="en-GB"/>
          </a:p>
        </p:txBody>
      </p:sp>
      <p:sp>
        <p:nvSpPr>
          <p:cNvPr id="5" name="Espace réservé du numéro de diapositive 4"/>
          <p:cNvSpPr>
            <a:spLocks noGrp="1"/>
          </p:cNvSpPr>
          <p:nvPr>
            <p:ph type="sldNum" sz="quarter" idx="3"/>
          </p:nvPr>
        </p:nvSpPr>
        <p:spPr>
          <a:xfrm>
            <a:off x="4143588" y="9119475"/>
            <a:ext cx="3169920" cy="481726"/>
          </a:xfrm>
          <a:prstGeom prst="rect">
            <a:avLst/>
          </a:prstGeom>
        </p:spPr>
        <p:txBody>
          <a:bodyPr vert="horz" lIns="99048" tIns="49524" rIns="99048" bIns="49524" rtlCol="0" anchor="b"/>
          <a:lstStyle>
            <a:lvl1pPr algn="r">
              <a:defRPr sz="1300"/>
            </a:lvl1pPr>
          </a:lstStyle>
          <a:p>
            <a:fld id="{BA548E75-4131-46EC-9360-F8767761F3EC}" type="slidenum">
              <a:rPr lang="en-GB" smtClean="0"/>
              <a:t>‹#›</a:t>
            </a:fld>
            <a:endParaRPr lang="en-GB"/>
          </a:p>
        </p:txBody>
      </p:sp>
    </p:spTree>
    <p:extLst>
      <p:ext uri="{BB962C8B-B14F-4D97-AF65-F5344CB8AC3E}">
        <p14:creationId xmlns:p14="http://schemas.microsoft.com/office/powerpoint/2010/main" val="2767500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1727"/>
          </a:xfrm>
          <a:prstGeom prst="rect">
            <a:avLst/>
          </a:prstGeom>
        </p:spPr>
        <p:txBody>
          <a:bodyPr vert="horz" lIns="99048" tIns="49524" rIns="99048" bIns="49524" rtlCol="0"/>
          <a:lstStyle>
            <a:lvl1pPr algn="l">
              <a:defRPr sz="1300"/>
            </a:lvl1pPr>
          </a:lstStyle>
          <a:p>
            <a:endParaRPr lang="en-GB"/>
          </a:p>
        </p:txBody>
      </p:sp>
      <p:sp>
        <p:nvSpPr>
          <p:cNvPr id="3" name="Espace réservé de la date 2"/>
          <p:cNvSpPr>
            <a:spLocks noGrp="1"/>
          </p:cNvSpPr>
          <p:nvPr>
            <p:ph type="dt" idx="1"/>
          </p:nvPr>
        </p:nvSpPr>
        <p:spPr>
          <a:xfrm>
            <a:off x="4143588" y="0"/>
            <a:ext cx="3169920" cy="481727"/>
          </a:xfrm>
          <a:prstGeom prst="rect">
            <a:avLst/>
          </a:prstGeom>
        </p:spPr>
        <p:txBody>
          <a:bodyPr vert="horz" lIns="99048" tIns="49524" rIns="99048" bIns="49524" rtlCol="0"/>
          <a:lstStyle>
            <a:lvl1pPr algn="r">
              <a:defRPr sz="1300"/>
            </a:lvl1pPr>
          </a:lstStyle>
          <a:p>
            <a:fld id="{E4B58CA8-F2B3-437A-A4ED-F2BFD0A8B956}" type="datetimeFigureOut">
              <a:rPr lang="en-GB" smtClean="0"/>
              <a:t>26/09/2019</a:t>
            </a:fld>
            <a:endParaRPr lang="en-GB"/>
          </a:p>
        </p:txBody>
      </p:sp>
      <p:sp>
        <p:nvSpPr>
          <p:cNvPr id="4" name="Espace réservé de l'image des diapositives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9048" tIns="49524" rIns="99048" bIns="49524" rtlCol="0" anchor="ctr"/>
          <a:lstStyle/>
          <a:p>
            <a:endParaRPr lang="en-GB"/>
          </a:p>
        </p:txBody>
      </p:sp>
      <p:sp>
        <p:nvSpPr>
          <p:cNvPr id="5" name="Espace réservé des commentaires 4"/>
          <p:cNvSpPr>
            <a:spLocks noGrp="1"/>
          </p:cNvSpPr>
          <p:nvPr>
            <p:ph type="body" sz="quarter" idx="3"/>
          </p:nvPr>
        </p:nvSpPr>
        <p:spPr>
          <a:xfrm>
            <a:off x="731520" y="4620577"/>
            <a:ext cx="5852160" cy="3780473"/>
          </a:xfrm>
          <a:prstGeom prst="rect">
            <a:avLst/>
          </a:prstGeom>
        </p:spPr>
        <p:txBody>
          <a:bodyPr vert="horz" lIns="99048" tIns="49524" rIns="99048" bIns="4952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9119475"/>
            <a:ext cx="3169920" cy="481726"/>
          </a:xfrm>
          <a:prstGeom prst="rect">
            <a:avLst/>
          </a:prstGeom>
        </p:spPr>
        <p:txBody>
          <a:bodyPr vert="horz" lIns="99048" tIns="49524" rIns="99048" bIns="49524" rtlCol="0" anchor="b"/>
          <a:lstStyle>
            <a:lvl1pPr algn="l">
              <a:defRPr sz="1300"/>
            </a:lvl1pPr>
          </a:lstStyle>
          <a:p>
            <a:endParaRPr lang="en-GB"/>
          </a:p>
        </p:txBody>
      </p:sp>
      <p:sp>
        <p:nvSpPr>
          <p:cNvPr id="7" name="Espace réservé du numéro de diapositive 6"/>
          <p:cNvSpPr>
            <a:spLocks noGrp="1"/>
          </p:cNvSpPr>
          <p:nvPr>
            <p:ph type="sldNum" sz="quarter" idx="5"/>
          </p:nvPr>
        </p:nvSpPr>
        <p:spPr>
          <a:xfrm>
            <a:off x="4143588" y="9119475"/>
            <a:ext cx="3169920" cy="481726"/>
          </a:xfrm>
          <a:prstGeom prst="rect">
            <a:avLst/>
          </a:prstGeom>
        </p:spPr>
        <p:txBody>
          <a:bodyPr vert="horz" lIns="99048" tIns="49524" rIns="99048" bIns="49524" rtlCol="0" anchor="b"/>
          <a:lstStyle>
            <a:lvl1pPr algn="r">
              <a:defRPr sz="1300"/>
            </a:lvl1pPr>
          </a:lstStyle>
          <a:p>
            <a:fld id="{9FB7AED1-D90C-47F8-B072-B9046BD151C0}" type="slidenum">
              <a:rPr lang="en-GB" smtClean="0"/>
              <a:t>‹#›</a:t>
            </a:fld>
            <a:endParaRPr lang="en-GB"/>
          </a:p>
        </p:txBody>
      </p:sp>
    </p:spTree>
    <p:extLst>
      <p:ext uri="{BB962C8B-B14F-4D97-AF65-F5344CB8AC3E}">
        <p14:creationId xmlns:p14="http://schemas.microsoft.com/office/powerpoint/2010/main" val="135950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7AED1-D90C-47F8-B072-B9046BD151C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335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amount of member federations engaged in para rowing has increased in the last several years, but most of it is still centered in Europe. In order to grow the sport globally a continental approach is needed to distribute knowledge, resources and equipment to give nations the tools to build their para rowing programs.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FISA has decided for the 2016 – 2020 Paralympic cycle to stage Continental Paralympic Qualification Regattas. In the lead up to these regattas, training camps and workshops are </a:t>
            </a:r>
            <a:r>
              <a:rPr lang="en-US" sz="1200" kern="1200" dirty="0" err="1">
                <a:solidFill>
                  <a:schemeClr val="tx1"/>
                </a:solidFill>
                <a:effectLst/>
                <a:latin typeface="+mn-lt"/>
                <a:ea typeface="+mn-ea"/>
                <a:cs typeface="+mn-cs"/>
              </a:rPr>
              <a:t>organised</a:t>
            </a:r>
            <a:r>
              <a:rPr lang="en-US" sz="1200" kern="1200" dirty="0">
                <a:solidFill>
                  <a:schemeClr val="tx1"/>
                </a:solidFill>
                <a:effectLst/>
                <a:latin typeface="+mn-lt"/>
                <a:ea typeface="+mn-ea"/>
                <a:cs typeface="+mn-cs"/>
              </a:rPr>
              <a:t> that will enable the hosting nations in each continent to get boats, equipment and train people in order to establish a para rowing structure which can service the region.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FISA is currently developing para rowing resources and modules which will be integrated with the existing Educational Framework. The goal is that every coaches course will have a para rowing component. All rowing coaches will get introduced and educated about para rowing and be able to train para rowers.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project seeks to deliver these training camps and educational workshops to train coaches and administrators on each continent to be able to (further) develop para rowing in their respective nations. FISA used this continental approach for growing their Olympic rowing representation going from 75-member federations at the beginning of 2000 to 154-member federations now.</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FB7AED1-D90C-47F8-B072-B9046BD151C0}" type="slidenum">
              <a:rPr lang="en-GB" smtClean="0"/>
              <a:t>10</a:t>
            </a:fld>
            <a:endParaRPr lang="en-GB"/>
          </a:p>
        </p:txBody>
      </p:sp>
    </p:spTree>
    <p:extLst>
      <p:ext uri="{BB962C8B-B14F-4D97-AF65-F5344CB8AC3E}">
        <p14:creationId xmlns:p14="http://schemas.microsoft.com/office/powerpoint/2010/main" val="419774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Expected impact is: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develop para rowing programs in 15-20 nations (Africa 3, Americas 5, Asia 3, Europe 5, Oceania 2)</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train 80 – 100 para rowing coaches (20 on each continent)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increase the amount of athletes in the PR1 and PR2 class (high support athletes) by 200 athletes, especially female athletes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leave a legacy with functional para rowing structure on each continent which can </a:t>
            </a:r>
            <a:r>
              <a:rPr lang="en-US" sz="1200" kern="1200" dirty="0" err="1">
                <a:solidFill>
                  <a:schemeClr val="tx1"/>
                </a:solidFill>
                <a:effectLst/>
                <a:latin typeface="+mn-lt"/>
                <a:ea typeface="+mn-ea"/>
                <a:cs typeface="+mn-cs"/>
              </a:rPr>
              <a:t>organise</a:t>
            </a:r>
            <a:r>
              <a:rPr lang="en-US" sz="1200" kern="1200" dirty="0">
                <a:solidFill>
                  <a:schemeClr val="tx1"/>
                </a:solidFill>
                <a:effectLst/>
                <a:latin typeface="+mn-lt"/>
                <a:ea typeface="+mn-ea"/>
                <a:cs typeface="+mn-cs"/>
              </a:rPr>
              <a:t> workshops, regattas and distribute equipment to the region on demand</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Coaches: more coaches to be trained in para rowing on each continent. All coaches to learn the basics about para rowing.</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Athletes (general): grassroots participants needed to grow a pool for recreation and competition. At competition level focus on high support athletes (PR1 and PR2) and women. In para rowing most of the events are mixed boats. There are currently enough men on a competitive level, but not yet enough women who participate at this level.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 support athletes: the current structure allows for PR3 athletes to use standard Olympic hull boats to train and compete in. These boats are available in most countries. PR1 and PR2 athletes use </a:t>
            </a:r>
            <a:r>
              <a:rPr lang="en-US" sz="1200" kern="1200" dirty="0" err="1">
                <a:solidFill>
                  <a:schemeClr val="tx1"/>
                </a:solidFill>
                <a:effectLst/>
                <a:latin typeface="+mn-lt"/>
                <a:ea typeface="+mn-ea"/>
                <a:cs typeface="+mn-cs"/>
              </a:rPr>
              <a:t>specialised</a:t>
            </a:r>
            <a:r>
              <a:rPr lang="en-US" sz="1200" kern="1200" dirty="0">
                <a:solidFill>
                  <a:schemeClr val="tx1"/>
                </a:solidFill>
                <a:effectLst/>
                <a:latin typeface="+mn-lt"/>
                <a:ea typeface="+mn-ea"/>
                <a:cs typeface="+mn-cs"/>
              </a:rPr>
              <a:t> para rowing boats. These need to be distributed in each continent to enable these high support athletes to train and compete in international competition standard boats.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Administrators: knowledge about para-rowing is currently non-existent or limited</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NFs: knowledge about para-rowing is currently non-existent or limited</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NOCs  and NPCs: knowledge about para-rowing is currently non-existent or limited</a:t>
            </a:r>
            <a:r>
              <a:rPr lang="en-GB" dirty="0">
                <a:effectLst/>
              </a:rPr>
              <a:t> </a:t>
            </a:r>
            <a:endParaRPr lang="en-GB" dirty="0"/>
          </a:p>
        </p:txBody>
      </p:sp>
      <p:sp>
        <p:nvSpPr>
          <p:cNvPr id="4" name="Slide Number Placeholder 3"/>
          <p:cNvSpPr>
            <a:spLocks noGrp="1"/>
          </p:cNvSpPr>
          <p:nvPr>
            <p:ph type="sldNum" sz="quarter" idx="5"/>
          </p:nvPr>
        </p:nvSpPr>
        <p:spPr/>
        <p:txBody>
          <a:bodyPr/>
          <a:lstStyle/>
          <a:p>
            <a:fld id="{9FB7AED1-D90C-47F8-B072-B9046BD151C0}" type="slidenum">
              <a:rPr lang="en-GB" smtClean="0"/>
              <a:t>11</a:t>
            </a:fld>
            <a:endParaRPr lang="en-GB"/>
          </a:p>
        </p:txBody>
      </p:sp>
    </p:spTree>
    <p:extLst>
      <p:ext uri="{BB962C8B-B14F-4D97-AF65-F5344CB8AC3E}">
        <p14:creationId xmlns:p14="http://schemas.microsoft.com/office/powerpoint/2010/main" val="2837085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AED1-D90C-47F8-B072-B9046BD151C0}" type="slidenum">
              <a:rPr lang="en-GB" smtClean="0"/>
              <a:t>12</a:t>
            </a:fld>
            <a:endParaRPr lang="en-GB"/>
          </a:p>
        </p:txBody>
      </p:sp>
    </p:spTree>
    <p:extLst>
      <p:ext uri="{BB962C8B-B14F-4D97-AF65-F5344CB8AC3E}">
        <p14:creationId xmlns:p14="http://schemas.microsoft.com/office/powerpoint/2010/main" val="1875887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AED1-D90C-47F8-B072-B9046BD151C0}" type="slidenum">
              <a:rPr lang="en-GB" smtClean="0"/>
              <a:t>13</a:t>
            </a:fld>
            <a:endParaRPr lang="en-GB"/>
          </a:p>
        </p:txBody>
      </p:sp>
    </p:spTree>
    <p:extLst>
      <p:ext uri="{BB962C8B-B14F-4D97-AF65-F5344CB8AC3E}">
        <p14:creationId xmlns:p14="http://schemas.microsoft.com/office/powerpoint/2010/main" val="2412654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B7AED1-D90C-47F8-B072-B9046BD151C0}" type="slidenum">
              <a:rPr lang="en-GB" smtClean="0"/>
              <a:t>14</a:t>
            </a:fld>
            <a:endParaRPr lang="en-GB"/>
          </a:p>
        </p:txBody>
      </p:sp>
    </p:spTree>
    <p:extLst>
      <p:ext uri="{BB962C8B-B14F-4D97-AF65-F5344CB8AC3E}">
        <p14:creationId xmlns:p14="http://schemas.microsoft.com/office/powerpoint/2010/main" val="402928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B7AED1-D90C-47F8-B072-B9046BD151C0}" type="slidenum">
              <a:rPr lang="en-GB" smtClean="0"/>
              <a:t>2</a:t>
            </a:fld>
            <a:endParaRPr lang="en-GB"/>
          </a:p>
        </p:txBody>
      </p:sp>
    </p:spTree>
    <p:extLst>
      <p:ext uri="{BB962C8B-B14F-4D97-AF65-F5344CB8AC3E}">
        <p14:creationId xmlns:p14="http://schemas.microsoft.com/office/powerpoint/2010/main" val="1068493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kern="1200" dirty="0">
                <a:solidFill>
                  <a:schemeClr val="tx1"/>
                </a:solidFill>
                <a:effectLst/>
                <a:latin typeface="+mn-lt"/>
                <a:ea typeface="+mn-ea"/>
                <a:cs typeface="+mn-cs"/>
              </a:rPr>
              <a:t>It is important for everyone in a rowing club to adopt a positive attitude towards the inclusion of individuals with a disability that will help avoid creating barriers to participation. This often requires more thought than addressing the physical barriers and will be essential to the success of a club’s inclusive policy and practice.</a:t>
            </a:r>
          </a:p>
          <a:p>
            <a:r>
              <a:rPr lang="en-GB" sz="800" kern="1200" dirty="0">
                <a:solidFill>
                  <a:schemeClr val="tx1"/>
                </a:solidFill>
                <a:effectLst/>
                <a:latin typeface="+mn-lt"/>
                <a:ea typeface="+mn-ea"/>
                <a:cs typeface="+mn-cs"/>
              </a:rPr>
              <a:t> </a:t>
            </a:r>
          </a:p>
          <a:p>
            <a:r>
              <a:rPr lang="en-GB" sz="800" kern="1200" dirty="0">
                <a:solidFill>
                  <a:schemeClr val="tx1"/>
                </a:solidFill>
                <a:effectLst/>
                <a:latin typeface="+mn-lt"/>
                <a:ea typeface="+mn-ea"/>
                <a:cs typeface="+mn-cs"/>
              </a:rPr>
              <a:t>There are four key elements to the delivery of inclusive rowing practice:</a:t>
            </a:r>
          </a:p>
          <a:p>
            <a:pPr lvl="0"/>
            <a:r>
              <a:rPr lang="en-GB" sz="800" kern="1200" dirty="0">
                <a:solidFill>
                  <a:schemeClr val="tx1"/>
                </a:solidFill>
                <a:effectLst/>
                <a:latin typeface="+mn-lt"/>
                <a:ea typeface="+mn-ea"/>
                <a:cs typeface="+mn-cs"/>
              </a:rPr>
              <a:t>Consultation</a:t>
            </a:r>
          </a:p>
          <a:p>
            <a:pPr lvl="0"/>
            <a:r>
              <a:rPr lang="en-GB" sz="800" kern="1200" dirty="0">
                <a:solidFill>
                  <a:schemeClr val="tx1"/>
                </a:solidFill>
                <a:effectLst/>
                <a:latin typeface="+mn-lt"/>
                <a:ea typeface="+mn-ea"/>
                <a:cs typeface="+mn-cs"/>
              </a:rPr>
              <a:t>Communication</a:t>
            </a:r>
          </a:p>
          <a:p>
            <a:pPr lvl="0"/>
            <a:r>
              <a:rPr lang="en-GB" sz="800" kern="1200" dirty="0">
                <a:solidFill>
                  <a:schemeClr val="tx1"/>
                </a:solidFill>
                <a:effectLst/>
                <a:latin typeface="+mn-lt"/>
                <a:ea typeface="+mn-ea"/>
                <a:cs typeface="+mn-cs"/>
              </a:rPr>
              <a:t>Coaching</a:t>
            </a:r>
          </a:p>
          <a:p>
            <a:pPr lvl="0"/>
            <a:r>
              <a:rPr lang="en-GB" sz="800" kern="1200" dirty="0">
                <a:solidFill>
                  <a:schemeClr val="tx1"/>
                </a:solidFill>
                <a:effectLst/>
                <a:latin typeface="+mn-lt"/>
                <a:ea typeface="+mn-ea"/>
                <a:cs typeface="+mn-cs"/>
              </a:rPr>
              <a:t>Club Administration</a:t>
            </a:r>
          </a:p>
          <a:p>
            <a:r>
              <a:rPr lang="en-GB" sz="800" b="1" kern="1200" dirty="0">
                <a:solidFill>
                  <a:schemeClr val="tx1"/>
                </a:solidFill>
                <a:effectLst/>
                <a:latin typeface="+mn-lt"/>
                <a:ea typeface="+mn-ea"/>
                <a:cs typeface="+mn-cs"/>
              </a:rPr>
              <a:t>Consultation</a:t>
            </a:r>
            <a:r>
              <a:rPr lang="en-GB" sz="800" kern="1200" dirty="0">
                <a:solidFill>
                  <a:schemeClr val="tx1"/>
                </a:solidFill>
                <a:effectLst/>
                <a:latin typeface="+mn-lt"/>
                <a:ea typeface="+mn-ea"/>
                <a:cs typeface="+mn-cs"/>
              </a:rPr>
              <a:t> – Individuals with a disability often know how best to address issues of communication. It is important to consult before making assumptions on any key club strategy. Consultation will enable a club to determine the best practices for recruiting and developing an adaptive rowing programme.</a:t>
            </a:r>
          </a:p>
          <a:p>
            <a:r>
              <a:rPr lang="en-GB" sz="800" kern="1200" dirty="0">
                <a:solidFill>
                  <a:schemeClr val="tx1"/>
                </a:solidFill>
                <a:effectLst/>
                <a:latin typeface="+mn-lt"/>
                <a:ea typeface="+mn-ea"/>
                <a:cs typeface="+mn-cs"/>
              </a:rPr>
              <a:t> </a:t>
            </a:r>
          </a:p>
          <a:p>
            <a:r>
              <a:rPr lang="en-GB" sz="800" b="1" kern="1200" dirty="0">
                <a:solidFill>
                  <a:schemeClr val="tx1"/>
                </a:solidFill>
                <a:effectLst/>
                <a:latin typeface="+mn-lt"/>
                <a:ea typeface="+mn-ea"/>
                <a:cs typeface="+mn-cs"/>
              </a:rPr>
              <a:t>Communication</a:t>
            </a:r>
            <a:r>
              <a:rPr lang="en-GB" sz="800" kern="1200" dirty="0">
                <a:solidFill>
                  <a:schemeClr val="tx1"/>
                </a:solidFill>
                <a:effectLst/>
                <a:latin typeface="+mn-lt"/>
                <a:ea typeface="+mn-ea"/>
                <a:cs typeface="+mn-cs"/>
              </a:rPr>
              <a:t> – Club information given in the form of notice boards, newsletters etc, should be made available to club members in a sensory format that is appropriate to their needs, which is not expensive, such as large print; Braille, audiotape, and/or language appropriate.</a:t>
            </a:r>
          </a:p>
          <a:p>
            <a:r>
              <a:rPr lang="en-GB" sz="800" kern="1200" dirty="0">
                <a:solidFill>
                  <a:schemeClr val="tx1"/>
                </a:solidFill>
                <a:effectLst/>
                <a:latin typeface="+mn-lt"/>
                <a:ea typeface="+mn-ea"/>
                <a:cs typeface="+mn-cs"/>
              </a:rPr>
              <a:t> </a:t>
            </a:r>
          </a:p>
          <a:p>
            <a:r>
              <a:rPr lang="en-GB" sz="800" kern="1200" dirty="0">
                <a:solidFill>
                  <a:schemeClr val="tx1"/>
                </a:solidFill>
                <a:effectLst/>
                <a:latin typeface="+mn-lt"/>
                <a:ea typeface="+mn-ea"/>
                <a:cs typeface="+mn-cs"/>
              </a:rPr>
              <a:t>         </a:t>
            </a:r>
          </a:p>
          <a:p>
            <a:r>
              <a:rPr lang="en-GB" sz="800" kern="1200" dirty="0">
                <a:solidFill>
                  <a:schemeClr val="tx1"/>
                </a:solidFill>
                <a:effectLst/>
                <a:latin typeface="+mn-lt"/>
                <a:ea typeface="+mn-ea"/>
                <a:cs typeface="+mn-cs"/>
              </a:rPr>
              <a:t> </a:t>
            </a:r>
          </a:p>
          <a:p>
            <a:r>
              <a:rPr lang="en-GB" sz="800" b="1" kern="1200" dirty="0">
                <a:solidFill>
                  <a:schemeClr val="tx1"/>
                </a:solidFill>
                <a:effectLst/>
                <a:latin typeface="+mn-lt"/>
                <a:ea typeface="+mn-ea"/>
                <a:cs typeface="+mn-cs"/>
              </a:rPr>
              <a:t>Coaching</a:t>
            </a:r>
            <a:r>
              <a:rPr lang="en-GB" sz="800" kern="1200" dirty="0">
                <a:solidFill>
                  <a:schemeClr val="tx1"/>
                </a:solidFill>
                <a:effectLst/>
                <a:latin typeface="+mn-lt"/>
                <a:ea typeface="+mn-ea"/>
                <a:cs typeface="+mn-cs"/>
              </a:rPr>
              <a:t> – when a club has members with a disability it is important for coaches to have some disability awareness training. </a:t>
            </a:r>
          </a:p>
          <a:p>
            <a:r>
              <a:rPr lang="en-GB" sz="800" kern="1200" dirty="0">
                <a:solidFill>
                  <a:schemeClr val="tx1"/>
                </a:solidFill>
                <a:effectLst/>
                <a:latin typeface="+mn-lt"/>
                <a:ea typeface="+mn-ea"/>
                <a:cs typeface="+mn-cs"/>
              </a:rPr>
              <a:t> </a:t>
            </a:r>
          </a:p>
          <a:p>
            <a:r>
              <a:rPr lang="en-GB" sz="800" kern="1200" dirty="0">
                <a:solidFill>
                  <a:schemeClr val="tx1"/>
                </a:solidFill>
                <a:effectLst/>
                <a:latin typeface="+mn-lt"/>
                <a:ea typeface="+mn-ea"/>
                <a:cs typeface="+mn-cs"/>
              </a:rPr>
              <a:t>When possible, try to include members with a disability and involve them in coaching.</a:t>
            </a:r>
          </a:p>
          <a:p>
            <a:r>
              <a:rPr lang="en-GB" sz="800" kern="1200" dirty="0">
                <a:solidFill>
                  <a:schemeClr val="tx1"/>
                </a:solidFill>
                <a:effectLst/>
                <a:latin typeface="+mn-lt"/>
                <a:ea typeface="+mn-ea"/>
                <a:cs typeface="+mn-cs"/>
              </a:rPr>
              <a:t> </a:t>
            </a:r>
          </a:p>
          <a:p>
            <a:r>
              <a:rPr lang="en-GB" sz="800" b="1" kern="1200" dirty="0">
                <a:solidFill>
                  <a:schemeClr val="tx1"/>
                </a:solidFill>
                <a:effectLst/>
                <a:latin typeface="+mn-lt"/>
                <a:ea typeface="+mn-ea"/>
                <a:cs typeface="+mn-cs"/>
              </a:rPr>
              <a:t>Club Administration</a:t>
            </a:r>
            <a:r>
              <a:rPr lang="en-GB" sz="800" kern="1200" dirty="0">
                <a:solidFill>
                  <a:schemeClr val="tx1"/>
                </a:solidFill>
                <a:effectLst/>
                <a:latin typeface="+mn-lt"/>
                <a:ea typeface="+mn-ea"/>
                <a:cs typeface="+mn-cs"/>
              </a:rPr>
              <a:t> – The majority of rowing clubs have an administrative structure managed by its members. Individuals with a disability should be encouraged and enabled to contribute to club administration through its various committees. In this way they can be consulted on all areas of the clubs functioning, be part of the decision making process, take on responsibilities and generally make a contribution to the club’s organisation.</a:t>
            </a:r>
          </a:p>
          <a:p>
            <a:r>
              <a:rPr lang="en-GB" sz="800" kern="1200" dirty="0">
                <a:solidFill>
                  <a:schemeClr val="tx1"/>
                </a:solidFill>
                <a:effectLst/>
                <a:latin typeface="+mn-lt"/>
                <a:ea typeface="+mn-ea"/>
                <a:cs typeface="+mn-cs"/>
              </a:rPr>
              <a:t> </a:t>
            </a:r>
          </a:p>
          <a:p>
            <a:r>
              <a:rPr lang="en-GB" sz="800" kern="1200" dirty="0">
                <a:solidFill>
                  <a:schemeClr val="tx1"/>
                </a:solidFill>
                <a:effectLst/>
                <a:latin typeface="+mn-lt"/>
                <a:ea typeface="+mn-ea"/>
                <a:cs typeface="+mn-cs"/>
              </a:rPr>
              <a:t>Depending on the needs of the individual, this will require giving thought to how these committees function so that they can contribute fully. This may mean ensuring that meetings are held in a room that is physically accessible (appropriate to a wheelchair user needs). If the person has a visual impairment this may mean presenting minutes in braille/audiotape. If the person has a hearing impairment, ensure that there is an interpreter who can use appropriate sign language.</a:t>
            </a:r>
          </a:p>
          <a:p>
            <a:r>
              <a:rPr lang="en-GB" sz="800" kern="1200" dirty="0">
                <a:solidFill>
                  <a:schemeClr val="tx1"/>
                </a:solidFill>
                <a:effectLst/>
                <a:latin typeface="+mn-lt"/>
                <a:ea typeface="+mn-ea"/>
                <a:cs typeface="+mn-cs"/>
              </a:rPr>
              <a:t> </a:t>
            </a:r>
          </a:p>
          <a:p>
            <a:r>
              <a:rPr lang="en-GB" sz="800" kern="1200" dirty="0">
                <a:solidFill>
                  <a:schemeClr val="tx1"/>
                </a:solidFill>
                <a:effectLst/>
                <a:latin typeface="+mn-lt"/>
                <a:ea typeface="+mn-ea"/>
                <a:cs typeface="+mn-cs"/>
              </a:rPr>
              <a:t>If the club has members with a learning disability, consider appointing an enabler, who will help them to understand both the procedures of meetings and the content of an agenda.</a:t>
            </a:r>
          </a:p>
          <a:p>
            <a:endParaRPr lang="en-GB" dirty="0"/>
          </a:p>
        </p:txBody>
      </p:sp>
      <p:sp>
        <p:nvSpPr>
          <p:cNvPr id="4" name="Slide Number Placeholder 3"/>
          <p:cNvSpPr>
            <a:spLocks noGrp="1"/>
          </p:cNvSpPr>
          <p:nvPr>
            <p:ph type="sldNum" sz="quarter" idx="5"/>
          </p:nvPr>
        </p:nvSpPr>
        <p:spPr/>
        <p:txBody>
          <a:bodyPr/>
          <a:lstStyle/>
          <a:p>
            <a:fld id="{9FB7AED1-D90C-47F8-B072-B9046BD151C0}" type="slidenum">
              <a:rPr lang="en-GB" smtClean="0"/>
              <a:t>3</a:t>
            </a:fld>
            <a:endParaRPr lang="en-GB"/>
          </a:p>
        </p:txBody>
      </p:sp>
    </p:spTree>
    <p:extLst>
      <p:ext uri="{BB962C8B-B14F-4D97-AF65-F5344CB8AC3E}">
        <p14:creationId xmlns:p14="http://schemas.microsoft.com/office/powerpoint/2010/main" val="1680252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Barriers to Participation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an individual level, people with a disability may face a number of additional barriers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participation in sport compared with people without a disability. Some common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barriers include: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Lack of early experiences in sport (this varies between individuals and whether a</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disability is from birth (congenital) or acquired later in life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Lack of understanding and awareness of how to include people with a disability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in sport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Limited opportunities and programmes for participation, training and competition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Lack of accessible facilities, such as safe access to water and training facilities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Limited accessible transportation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Limiting psychological and sociological factors including attitudes towards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disability of parents, coaches, teachers and even people with disabilities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themselves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Limited access to information and resources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FB7AED1-D90C-47F8-B072-B9046BD151C0}" type="slidenum">
              <a:rPr lang="en-GB" smtClean="0"/>
              <a:t>4</a:t>
            </a:fld>
            <a:endParaRPr lang="en-GB"/>
          </a:p>
        </p:txBody>
      </p:sp>
    </p:spTree>
    <p:extLst>
      <p:ext uri="{BB962C8B-B14F-4D97-AF65-F5344CB8AC3E}">
        <p14:creationId xmlns:p14="http://schemas.microsoft.com/office/powerpoint/2010/main" val="2992296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Developing a Plan</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establishing any new program, the first step is to develop a plan to implement it. The plan should be prepared with as much consultation with the club membership as possible. There is sometimes a tendency, which varies from club to club, for established members to resent the presence of those learning to row. They tie up equipment and are frequently blamed for damaging equipment.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club environment can be quite intimidating for any new member and established members need to go out of their way to make them feel welcome. Prior to establishing a Para-Rowing program, the club membership needs to know the implications of running such a program, be requested to provide support and, at the same time, should be instructed on how to make participants feel at home.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plan should identify the committee or individual (i.e. the ‘champion’) who will take responsibility and include a time table for implementation, a recruiting strategy, a budget and sources of funding, coaching and volunteer resources, timing for introductory and orientation sessions, designated training times, provisions for transportation and measurable objectives for the program.</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FB7AED1-D90C-47F8-B072-B9046BD151C0}" type="slidenum">
              <a:rPr lang="en-GB" smtClean="0"/>
              <a:t>5</a:t>
            </a:fld>
            <a:endParaRPr lang="en-GB"/>
          </a:p>
        </p:txBody>
      </p:sp>
    </p:spTree>
    <p:extLst>
      <p:ext uri="{BB962C8B-B14F-4D97-AF65-F5344CB8AC3E}">
        <p14:creationId xmlns:p14="http://schemas.microsoft.com/office/powerpoint/2010/main" val="2097337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3218" y="4620577"/>
            <a:ext cx="6794696" cy="3780473"/>
          </a:xfrm>
        </p:spPr>
        <p:txBody>
          <a:bodyPr/>
          <a:lstStyle/>
          <a:p>
            <a:r>
              <a:rPr lang="en-US" sz="800" b="1" kern="1200" dirty="0">
                <a:solidFill>
                  <a:schemeClr val="tx1"/>
                </a:solidFill>
                <a:effectLst/>
                <a:latin typeface="+mn-lt"/>
                <a:ea typeface="+mn-ea"/>
                <a:cs typeface="+mn-cs"/>
              </a:rPr>
              <a:t>Do’s and Don’ts</a:t>
            </a:r>
            <a:endParaRPr lang="en-GB" sz="800" b="1"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Just as each club offers different variations of programs, adaptive rowing can vary in scope, availability and structure from one club to another.</a:t>
            </a:r>
            <a:endParaRPr lang="en-GB"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 </a:t>
            </a:r>
          </a:p>
          <a:p>
            <a:pPr lvl="0"/>
            <a:r>
              <a:rPr lang="en-US" sz="800" b="1" kern="1200" dirty="0">
                <a:solidFill>
                  <a:schemeClr val="tx1"/>
                </a:solidFill>
                <a:effectLst/>
                <a:latin typeface="+mn-lt"/>
                <a:ea typeface="+mn-ea"/>
                <a:cs typeface="+mn-cs"/>
              </a:rPr>
              <a:t>Start small. </a:t>
            </a:r>
            <a:r>
              <a:rPr lang="en-US" sz="800" kern="1200" dirty="0">
                <a:solidFill>
                  <a:schemeClr val="tx1"/>
                </a:solidFill>
                <a:effectLst/>
                <a:latin typeface="+mn-lt"/>
                <a:ea typeface="+mn-ea"/>
                <a:cs typeface="+mn-cs"/>
              </a:rPr>
              <a:t>Don’t try to be too ambitious. Two to four participants is a good start. It is better to focus on providing a quality experience for the participants than going for numbers. The success of your first session will allow your program to grow over time. Keep the number of participants manageable until you have developed the volunteer base and you know that your program can accommodate more people.</a:t>
            </a:r>
            <a:endParaRPr lang="en-GB"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GB" sz="800" kern="1200" dirty="0">
              <a:solidFill>
                <a:schemeClr val="tx1"/>
              </a:solidFill>
              <a:effectLst/>
              <a:latin typeface="+mn-lt"/>
              <a:ea typeface="+mn-ea"/>
              <a:cs typeface="+mn-cs"/>
            </a:endParaRPr>
          </a:p>
          <a:p>
            <a:pPr lvl="0"/>
            <a:r>
              <a:rPr lang="en-US" sz="800" b="1" kern="1200" dirty="0">
                <a:solidFill>
                  <a:schemeClr val="tx1"/>
                </a:solidFill>
                <a:effectLst/>
                <a:latin typeface="+mn-lt"/>
                <a:ea typeface="+mn-ea"/>
                <a:cs typeface="+mn-cs"/>
              </a:rPr>
              <a:t>Determine what limitations your club situation presents. (see access audit)</a:t>
            </a:r>
            <a:endParaRPr lang="en-GB"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 </a:t>
            </a:r>
          </a:p>
          <a:p>
            <a:r>
              <a:rPr lang="en-US" sz="800" kern="1200" dirty="0">
                <a:solidFill>
                  <a:schemeClr val="tx1"/>
                </a:solidFill>
                <a:effectLst/>
                <a:latin typeface="+mn-lt"/>
                <a:ea typeface="+mn-ea"/>
                <a:cs typeface="+mn-cs"/>
              </a:rPr>
              <a:t>Is your club wheelchair accessible? Many clubs have steep ramps down to the boat docks that cannot be negotiated by people with limited mobility. Can these limitations be overcome? Can you support all disabilities, or will you limit your offering, for example, to participants who are visually impaired or hearing impaired? The answer to these questions will determine how you will undertake recruitment and which community </a:t>
            </a:r>
            <a:r>
              <a:rPr lang="en-US" sz="800" kern="1200" dirty="0" err="1">
                <a:solidFill>
                  <a:schemeClr val="tx1"/>
                </a:solidFill>
                <a:effectLst/>
                <a:latin typeface="+mn-lt"/>
                <a:ea typeface="+mn-ea"/>
                <a:cs typeface="+mn-cs"/>
              </a:rPr>
              <a:t>organisations</a:t>
            </a:r>
            <a:r>
              <a:rPr lang="en-US" sz="800" kern="1200" dirty="0">
                <a:solidFill>
                  <a:schemeClr val="tx1"/>
                </a:solidFill>
                <a:effectLst/>
                <a:latin typeface="+mn-lt"/>
                <a:ea typeface="+mn-ea"/>
                <a:cs typeface="+mn-cs"/>
              </a:rPr>
              <a:t> you will contact.</a:t>
            </a:r>
            <a:endParaRPr lang="en-GB"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 </a:t>
            </a:r>
          </a:p>
          <a:p>
            <a:pPr lvl="0"/>
            <a:r>
              <a:rPr lang="en-US" sz="800" b="1" kern="1200" dirty="0">
                <a:solidFill>
                  <a:schemeClr val="tx1"/>
                </a:solidFill>
                <a:effectLst/>
                <a:latin typeface="+mn-lt"/>
                <a:ea typeface="+mn-ea"/>
                <a:cs typeface="+mn-cs"/>
              </a:rPr>
              <a:t>Outline the structure of your program. </a:t>
            </a:r>
            <a:r>
              <a:rPr lang="en-US" sz="800" kern="1200" dirty="0">
                <a:solidFill>
                  <a:schemeClr val="tx1"/>
                </a:solidFill>
                <a:effectLst/>
                <a:latin typeface="+mn-lt"/>
                <a:ea typeface="+mn-ea"/>
                <a:cs typeface="+mn-cs"/>
              </a:rPr>
              <a:t>There is no need to create an entirely new approach for your program. Consider modeling your program on your current learn-to-row structure. It is always a good idea to define the program duration, e.g. 8 sessions. As in the Learn to Row program, you will need to provide options for people to stay involved in the sport after the introductory program. You will want to determine your volunteer/participant ratio and to consider having experienced rowers in the boat for safety and stability during the initial sessions. You can also encourage participants to bring a relative or friend with them.</a:t>
            </a:r>
            <a:endParaRPr lang="en-GB"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GB" sz="800" kern="1200" dirty="0">
              <a:solidFill>
                <a:schemeClr val="tx1"/>
              </a:solidFill>
              <a:effectLst/>
              <a:latin typeface="+mn-lt"/>
              <a:ea typeface="+mn-ea"/>
              <a:cs typeface="+mn-cs"/>
            </a:endParaRPr>
          </a:p>
          <a:p>
            <a:pPr lvl="0"/>
            <a:r>
              <a:rPr lang="en-US" sz="800" b="1" kern="1200" dirty="0">
                <a:solidFill>
                  <a:schemeClr val="tx1"/>
                </a:solidFill>
                <a:effectLst/>
                <a:latin typeface="+mn-lt"/>
                <a:ea typeface="+mn-ea"/>
                <a:cs typeface="+mn-cs"/>
              </a:rPr>
              <a:t>Identifying Equipment. </a:t>
            </a:r>
            <a:r>
              <a:rPr lang="en-US" sz="800" kern="1200" dirty="0">
                <a:solidFill>
                  <a:schemeClr val="tx1"/>
                </a:solidFill>
                <a:effectLst/>
                <a:latin typeface="+mn-lt"/>
                <a:ea typeface="+mn-ea"/>
                <a:cs typeface="+mn-cs"/>
              </a:rPr>
              <a:t>Identify what equipment you have available for your program. Do you have a dock-side trainer or ergometer available? These provide a very good transition from orientation to going on the water.  </a:t>
            </a:r>
            <a:endParaRPr lang="en-GB"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 </a:t>
            </a:r>
          </a:p>
          <a:p>
            <a:r>
              <a:rPr lang="en-US" sz="800" kern="1200" dirty="0">
                <a:solidFill>
                  <a:schemeClr val="tx1"/>
                </a:solidFill>
                <a:effectLst/>
                <a:latin typeface="+mn-lt"/>
                <a:ea typeface="+mn-ea"/>
                <a:cs typeface="+mn-cs"/>
              </a:rPr>
              <a:t>Depending on the range of participants, fixed or special seats may be needed. Recreational boats work best for initial training. A recreational double works very well since it allows a volunteer to accompany the Para-Rower and provide coaching and support.</a:t>
            </a:r>
          </a:p>
          <a:p>
            <a:pPr lvl="0"/>
            <a:r>
              <a:rPr lang="en-US" sz="800" b="1" dirty="0"/>
              <a:t>Determine the budget. </a:t>
            </a:r>
            <a:r>
              <a:rPr lang="en-US" sz="800" dirty="0"/>
              <a:t>This does not have to be substantial, but you may want to consider honorariums for your volunteers or coordinator to encourage commitment to the program, as well as any equipment or items you may need (inflatable PFDs, posture seats, t-shirts, etc.). You can use this budget along with your program outline to apply for grants from various sources (your city or municipality, physically disabled support organizations, service clubs, </a:t>
            </a:r>
            <a:r>
              <a:rPr lang="en-US" sz="800" dirty="0" err="1"/>
              <a:t>etc</a:t>
            </a:r>
            <a:r>
              <a:rPr lang="en-US" sz="800" dirty="0"/>
              <a:t>). You may also want to consider a fund-raising initiative specifically for this program.</a:t>
            </a:r>
            <a:endParaRPr lang="en-GB" sz="800" dirty="0"/>
          </a:p>
          <a:p>
            <a:r>
              <a:rPr lang="en-GB" sz="800" dirty="0"/>
              <a:t> </a:t>
            </a:r>
          </a:p>
          <a:p>
            <a:pPr lvl="0"/>
            <a:r>
              <a:rPr lang="en-US" sz="800" b="1" dirty="0"/>
              <a:t>Set the dates of your program. </a:t>
            </a:r>
            <a:r>
              <a:rPr lang="en-US" sz="800" dirty="0"/>
              <a:t>Set the dates for your program well in advance and recruit volunteers within your membership. Actively engage the volunteers in planning the sessions and in recruiting participants.</a:t>
            </a:r>
            <a:endParaRPr lang="en-GB" sz="800" dirty="0"/>
          </a:p>
          <a:p>
            <a:r>
              <a:rPr lang="en-US" sz="800" dirty="0"/>
              <a:t> </a:t>
            </a:r>
            <a:endParaRPr lang="en-GB" sz="800" dirty="0"/>
          </a:p>
          <a:p>
            <a:pPr lvl="0"/>
            <a:r>
              <a:rPr lang="en-US" sz="800" b="1" dirty="0"/>
              <a:t>Contact community or support </a:t>
            </a:r>
            <a:r>
              <a:rPr lang="en-US" sz="800" b="1" dirty="0" err="1"/>
              <a:t>organisations</a:t>
            </a:r>
            <a:r>
              <a:rPr lang="en-US" sz="800" b="1" dirty="0"/>
              <a:t> </a:t>
            </a:r>
            <a:r>
              <a:rPr lang="en-US" sz="800" dirty="0"/>
              <a:t>in your area to develop partnerships and to see what funding or assistance may be available to your program. Consider adding an announcement of your program to newsletters offered by support </a:t>
            </a:r>
            <a:r>
              <a:rPr lang="en-US" sz="800" dirty="0" err="1"/>
              <a:t>organisations</a:t>
            </a:r>
            <a:r>
              <a:rPr lang="en-US" sz="800" dirty="0"/>
              <a:t>, including NPC’s and disability charities. </a:t>
            </a:r>
            <a:endParaRPr lang="en-GB" sz="800" dirty="0"/>
          </a:p>
          <a:p>
            <a:r>
              <a:rPr lang="en-GB" sz="800" dirty="0"/>
              <a:t> </a:t>
            </a:r>
          </a:p>
          <a:p>
            <a:r>
              <a:rPr lang="en-US" sz="800" dirty="0"/>
              <a:t>Some community living groups may be interested in setting up a joint program to benefit their clients specifically. This kind of arrangement can reduce the amount of time you need to spend on ‘getting the word out’. In addition, some of these organizations can provide staff personnel to assist.</a:t>
            </a:r>
            <a:endParaRPr lang="en-GB" sz="800" dirty="0"/>
          </a:p>
          <a:p>
            <a:r>
              <a:rPr lang="en-GB" sz="800" dirty="0"/>
              <a:t> </a:t>
            </a:r>
          </a:p>
          <a:p>
            <a:endParaRPr lang="en-GB" sz="8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FB7AED1-D90C-47F8-B072-B9046BD151C0}" type="slidenum">
              <a:rPr lang="en-GB" smtClean="0"/>
              <a:t>6</a:t>
            </a:fld>
            <a:endParaRPr lang="en-GB"/>
          </a:p>
        </p:txBody>
      </p:sp>
    </p:spTree>
    <p:extLst>
      <p:ext uri="{BB962C8B-B14F-4D97-AF65-F5344CB8AC3E}">
        <p14:creationId xmlns:p14="http://schemas.microsoft.com/office/powerpoint/2010/main" val="1117752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Benefits to the Individual</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Statistics show that people with disabilities are far less likely to take part in regular sport or physical activity than their non-disabled peers. But individuals with a disability have so much to gain from regular physical activity. It can help to minimise issues experienced in day-to-day life, including overuse injuries in wheelchair propulsion. Further to this Para-Rowing for some individuals addresses the secondary health consequences as a result of leading a sedentary lifestyle, including:</a:t>
            </a:r>
          </a:p>
          <a:p>
            <a:pPr lvl="0"/>
            <a:r>
              <a:rPr lang="en-GB" sz="1200" kern="1200" dirty="0">
                <a:solidFill>
                  <a:schemeClr val="tx1"/>
                </a:solidFill>
                <a:effectLst/>
                <a:latin typeface="+mn-lt"/>
                <a:ea typeface="+mn-ea"/>
                <a:cs typeface="+mn-cs"/>
              </a:rPr>
              <a:t>Risk of cardiovascular diseases</a:t>
            </a:r>
          </a:p>
          <a:p>
            <a:pPr lvl="0"/>
            <a:r>
              <a:rPr lang="en-GB" sz="1200" kern="1200" dirty="0">
                <a:solidFill>
                  <a:schemeClr val="tx1"/>
                </a:solidFill>
                <a:effectLst/>
                <a:latin typeface="+mn-lt"/>
                <a:ea typeface="+mn-ea"/>
                <a:cs typeface="+mn-cs"/>
              </a:rPr>
              <a:t>Diabetes</a:t>
            </a:r>
          </a:p>
          <a:p>
            <a:pPr lvl="0"/>
            <a:r>
              <a:rPr lang="en-GB" sz="1200" kern="1200" dirty="0">
                <a:solidFill>
                  <a:schemeClr val="tx1"/>
                </a:solidFill>
                <a:effectLst/>
                <a:latin typeface="+mn-lt"/>
                <a:ea typeface="+mn-ea"/>
                <a:cs typeface="+mn-cs"/>
              </a:rPr>
              <a:t>Obesity</a:t>
            </a:r>
          </a:p>
          <a:p>
            <a:pPr lvl="0"/>
            <a:r>
              <a:rPr lang="en-GB" sz="1200" kern="1200" dirty="0">
                <a:solidFill>
                  <a:schemeClr val="tx1"/>
                </a:solidFill>
                <a:effectLst/>
                <a:latin typeface="+mn-lt"/>
                <a:ea typeface="+mn-ea"/>
                <a:cs typeface="+mn-cs"/>
              </a:rPr>
              <a:t>High blood pressure</a:t>
            </a:r>
          </a:p>
          <a:p>
            <a:pPr lvl="0"/>
            <a:r>
              <a:rPr lang="en-GB" sz="1200" kern="1200" dirty="0">
                <a:solidFill>
                  <a:schemeClr val="tx1"/>
                </a:solidFill>
                <a:effectLst/>
                <a:latin typeface="+mn-lt"/>
                <a:ea typeface="+mn-ea"/>
                <a:cs typeface="+mn-cs"/>
              </a:rPr>
              <a:t>Disuse osteoporosis</a:t>
            </a:r>
          </a:p>
          <a:p>
            <a:pPr lvl="0"/>
            <a:r>
              <a:rPr lang="en-GB" sz="1200" kern="1200" dirty="0">
                <a:solidFill>
                  <a:schemeClr val="tx1"/>
                </a:solidFill>
                <a:effectLst/>
                <a:latin typeface="+mn-lt"/>
                <a:ea typeface="+mn-ea"/>
                <a:cs typeface="+mn-cs"/>
              </a:rPr>
              <a:t>Blood lipid disorders</a:t>
            </a:r>
          </a:p>
          <a:p>
            <a:pPr lvl="0"/>
            <a:r>
              <a:rPr lang="en-GB" sz="1200" kern="1200" dirty="0">
                <a:solidFill>
                  <a:schemeClr val="tx1"/>
                </a:solidFill>
                <a:effectLst/>
                <a:latin typeface="+mn-lt"/>
                <a:ea typeface="+mn-ea"/>
                <a:cs typeface="+mn-cs"/>
              </a:rPr>
              <a:t>Depression and anxiety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addition, by doing regular rowing activity, you will sleep better, have more energy, and feel better about yourself. The benefits of exercise go far beyond physical health and the confidence gained can often spill over into other areas of your life.</a:t>
            </a:r>
          </a:p>
          <a:p>
            <a:r>
              <a:rPr lang="en-GB" sz="1200" kern="1200" dirty="0">
                <a:solidFill>
                  <a:schemeClr val="tx1"/>
                </a:solidFill>
                <a:effectLst/>
                <a:latin typeface="+mn-lt"/>
                <a:ea typeface="+mn-ea"/>
                <a:cs typeface="+mn-cs"/>
              </a:rPr>
              <a:t>So, whatever your disability, it is important to find a way to overcome these initial obstacles as taking part in a sport like rowing is vital for everyone. Fortunately, there are more and more facilities that now pride themselves on being disability friendly, especially if you are willing to be flexible and come with an open mind.</a:t>
            </a:r>
          </a:p>
          <a:p>
            <a:endParaRPr lang="en-GB" dirty="0"/>
          </a:p>
        </p:txBody>
      </p:sp>
      <p:sp>
        <p:nvSpPr>
          <p:cNvPr id="4" name="Slide Number Placeholder 3"/>
          <p:cNvSpPr>
            <a:spLocks noGrp="1"/>
          </p:cNvSpPr>
          <p:nvPr>
            <p:ph type="sldNum" sz="quarter" idx="5"/>
          </p:nvPr>
        </p:nvSpPr>
        <p:spPr/>
        <p:txBody>
          <a:bodyPr/>
          <a:lstStyle/>
          <a:p>
            <a:fld id="{9FB7AED1-D90C-47F8-B072-B9046BD151C0}" type="slidenum">
              <a:rPr lang="en-GB" smtClean="0"/>
              <a:t>7</a:t>
            </a:fld>
            <a:endParaRPr lang="en-GB"/>
          </a:p>
        </p:txBody>
      </p:sp>
    </p:spTree>
    <p:extLst>
      <p:ext uri="{BB962C8B-B14F-4D97-AF65-F5344CB8AC3E}">
        <p14:creationId xmlns:p14="http://schemas.microsoft.com/office/powerpoint/2010/main" val="2236526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Benefits to Your Club</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matter what the scope or size of your adaptive program, it will quickly become clear that this program can positively add to many aspects of your club.</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of the clear benefits your club can enjoy including:</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Strengthening of community involvement by being able to offer rowing to all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members of your surrounding population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Increased membership base and overall program offering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Enhancement of club pride and reputation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Media attention which will generate interest in all of your club programs and will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benefit your club as a whole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Increased fundraising abilities resulting in cash or equipment donations. Many charitable foundations need you to demonstrate fully inclusive programs before being considered eligible for grants.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Equipment for your Para-Rowing program can be shared with other programs when not reserved by adaptive rowers, increasing your club’s overall inventory. The equipment used is ideal for all learn-to-row programs and for touring.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Identify possible elements from information in workshop that could be used to develop your own club Para-Rowing program.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9FB7AED1-D90C-47F8-B072-B9046BD151C0}" type="slidenum">
              <a:rPr lang="en-GB" smtClean="0"/>
              <a:t>8</a:t>
            </a:fld>
            <a:endParaRPr lang="en-GB"/>
          </a:p>
        </p:txBody>
      </p:sp>
    </p:spTree>
    <p:extLst>
      <p:ext uri="{BB962C8B-B14F-4D97-AF65-F5344CB8AC3E}">
        <p14:creationId xmlns:p14="http://schemas.microsoft.com/office/powerpoint/2010/main" val="2118974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Developing Countries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international sports including Para-Rowing there is a widening</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gap between developed and developing countries. This gap has been linked to a</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shortage of physical education and </a:t>
            </a:r>
            <a:r>
              <a:rPr lang="en-US" sz="1200" i="1" kern="1200" dirty="0">
                <a:solidFill>
                  <a:schemeClr val="tx1"/>
                </a:solidFill>
                <a:effectLst/>
                <a:latin typeface="+mn-lt"/>
                <a:ea typeface="+mn-ea"/>
                <a:cs typeface="+mn-cs"/>
              </a:rPr>
              <a:t>‘sport for all programmes’</a:t>
            </a:r>
            <a:r>
              <a:rPr lang="en-US" sz="1200" kern="1200" dirty="0">
                <a:solidFill>
                  <a:schemeClr val="tx1"/>
                </a:solidFill>
                <a:effectLst/>
                <a:latin typeface="+mn-lt"/>
                <a:ea typeface="+mn-ea"/>
                <a:cs typeface="+mn-cs"/>
              </a:rPr>
              <a:t>, a lack of financing for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sport, few sport facilities and limited equipment, and no capacity to host major sporting events with the result that developing countries have fewer medal performances than developed countries.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Developing countries also face a range of social and cultural barriers that impact on sport participation including: religion, culture, language, and the lingering influence of colonialism in many parts of the world.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limited research that explores the specific barriers to participation in sport for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with a disability in developing countries. Much more evidence is needed along</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financial support to ensure that people with a disability have both the opportunity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 choice to participate in Para-Rowing regardless of which country they live in.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FB7AED1-D90C-47F8-B072-B9046BD151C0}" type="slidenum">
              <a:rPr lang="en-GB" smtClean="0"/>
              <a:t>9</a:t>
            </a:fld>
            <a:endParaRPr lang="en-GB"/>
          </a:p>
        </p:txBody>
      </p:sp>
    </p:spTree>
    <p:extLst>
      <p:ext uri="{BB962C8B-B14F-4D97-AF65-F5344CB8AC3E}">
        <p14:creationId xmlns:p14="http://schemas.microsoft.com/office/powerpoint/2010/main" val="1804991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cstate="print">
            <a:extLst>
              <a:ext uri="{28A0092B-C50C-407E-A947-70E740481C1C}">
                <a14:useLocalDpi xmlns:a14="http://schemas.microsoft.com/office/drawing/2010/main"/>
              </a:ext>
            </a:extLst>
          </a:blip>
          <a:srcRect r="-20"/>
          <a:stretch/>
        </p:blipFill>
        <p:spPr>
          <a:xfrm>
            <a:off x="-559768" y="0"/>
            <a:ext cx="13342451" cy="6741368"/>
          </a:xfrm>
          <a:prstGeom prst="rect">
            <a:avLst/>
          </a:prstGeom>
        </p:spPr>
      </p:pic>
      <p:sp>
        <p:nvSpPr>
          <p:cNvPr id="4" name="Rectangle 3"/>
          <p:cNvSpPr/>
          <p:nvPr userDrawn="1"/>
        </p:nvSpPr>
        <p:spPr>
          <a:xfrm>
            <a:off x="0" y="6165304"/>
            <a:ext cx="12192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2" name="Title 1"/>
          <p:cNvSpPr>
            <a:spLocks noGrp="1"/>
          </p:cNvSpPr>
          <p:nvPr>
            <p:ph type="ctrTitle" hasCustomPrompt="1"/>
          </p:nvPr>
        </p:nvSpPr>
        <p:spPr>
          <a:xfrm>
            <a:off x="2735627" y="4437112"/>
            <a:ext cx="9456373" cy="1440160"/>
          </a:xfrm>
          <a:solidFill>
            <a:schemeClr val="accent2">
              <a:alpha val="64000"/>
            </a:schemeClr>
          </a:solidFill>
          <a:ln>
            <a:solidFill>
              <a:schemeClr val="accent2"/>
            </a:solidFill>
          </a:ln>
        </p:spPr>
        <p:txBody>
          <a:bodyPr>
            <a:normAutofit/>
          </a:bodyPr>
          <a:lstStyle>
            <a:lvl1pPr>
              <a:defRPr sz="4000">
                <a:solidFill>
                  <a:schemeClr val="bg1"/>
                </a:solidFill>
                <a:latin typeface="Microsoft Sans Serif" panose="020B0604020202020204" pitchFamily="34" charset="0"/>
                <a:cs typeface="Microsoft Sans Serif" panose="020B0604020202020204" pitchFamily="34" charset="0"/>
              </a:defRPr>
            </a:lvl1pPr>
          </a:lstStyle>
          <a:p>
            <a:r>
              <a:rPr lang="en-US" dirty="0"/>
              <a:t>Click to edit Master title style</a:t>
            </a:r>
            <a:endParaRPr lang="en-IN" dirty="0"/>
          </a:p>
        </p:txBody>
      </p:sp>
      <p:sp>
        <p:nvSpPr>
          <p:cNvPr id="3" name="Subtitle 2"/>
          <p:cNvSpPr>
            <a:spLocks noGrp="1"/>
          </p:cNvSpPr>
          <p:nvPr>
            <p:ph type="subTitle" idx="1"/>
          </p:nvPr>
        </p:nvSpPr>
        <p:spPr>
          <a:xfrm>
            <a:off x="2735627" y="6165304"/>
            <a:ext cx="7644767" cy="593968"/>
          </a:xfrm>
        </p:spPr>
        <p:txBody>
          <a:bodyPr>
            <a:normAutofit/>
          </a:bodyPr>
          <a:lstStyle>
            <a:lvl1pPr marL="0" indent="0" algn="l">
              <a:buNone/>
              <a:defRPr sz="2800">
                <a:solidFill>
                  <a:schemeClr val="accent2"/>
                </a:solidFill>
                <a:latin typeface="Microsoft Sans Serif" panose="020B0604020202020204" pitchFamily="34" charset="0"/>
                <a:cs typeface="Microsoft Sans Serif"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N" dirty="0"/>
          </a:p>
        </p:txBody>
      </p:sp>
      <p:pic>
        <p:nvPicPr>
          <p:cNvPr id="7" name="Imag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784299" y="116633"/>
            <a:ext cx="3162759" cy="1284221"/>
          </a:xfrm>
          <a:prstGeom prst="rect">
            <a:avLst/>
          </a:prstGeom>
        </p:spPr>
      </p:pic>
    </p:spTree>
    <p:extLst>
      <p:ext uri="{BB962C8B-B14F-4D97-AF65-F5344CB8AC3E}">
        <p14:creationId xmlns:p14="http://schemas.microsoft.com/office/powerpoint/2010/main" val="6890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afterEffect">
                                  <p:stCondLst>
                                    <p:cond delay="100"/>
                                  </p:stCondLst>
                                  <p:childTnLst>
                                    <p:animMotion origin="layout" path="M -4.52464E-6 -4.03289E-6 L 0.04077 -0.06393 " pathEditMode="relative" rAng="0" ptsTypes="AA">
                                      <p:cBhvr>
                                        <p:cTn id="6" dur="3000" fill="hold"/>
                                        <p:tgtEl>
                                          <p:spTgt spid="9"/>
                                        </p:tgtEl>
                                        <p:attrNameLst>
                                          <p:attrName>ppt_x</p:attrName>
                                          <p:attrName>ppt_y</p:attrName>
                                        </p:attrNameLst>
                                      </p:cBhvr>
                                      <p:rCtr x="2030" y="-31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A2214-9F01-DE4D-A276-8D863E7781C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290119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A2214-9F01-DE4D-A276-8D863E7781C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4144986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5A2214-9F01-DE4D-A276-8D863E7781CE}"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61204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5A2214-9F01-DE4D-A276-8D863E7781CE}"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3416457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5A2214-9F01-DE4D-A276-8D863E7781CE}"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1143921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A2214-9F01-DE4D-A276-8D863E7781CE}"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1156913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A2214-9F01-DE4D-A276-8D863E7781CE}"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3916214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A2214-9F01-DE4D-A276-8D863E7781CE}"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3920551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A2214-9F01-DE4D-A276-8D863E7781C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4192192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A2214-9F01-DE4D-A276-8D863E7781C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4066810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1808" y="5135057"/>
            <a:ext cx="11734185" cy="881567"/>
          </a:xfrm>
          <a:solidFill>
            <a:schemeClr val="accent2">
              <a:alpha val="64000"/>
            </a:schemeClr>
          </a:solidFill>
          <a:ln>
            <a:solidFill>
              <a:schemeClr val="accent2"/>
            </a:solidFill>
          </a:ln>
        </p:spPr>
        <p:txBody>
          <a:bodyPr>
            <a:normAutofit/>
          </a:bodyPr>
          <a:lstStyle>
            <a:lvl1pPr>
              <a:defRPr sz="4000">
                <a:solidFill>
                  <a:schemeClr val="bg1"/>
                </a:solidFill>
                <a:latin typeface="Microsoft Sans Serif" panose="020B0604020202020204" pitchFamily="34" charset="0"/>
                <a:cs typeface="Microsoft Sans Serif" panose="020B0604020202020204" pitchFamily="34" charset="0"/>
              </a:defRPr>
            </a:lvl1pPr>
          </a:lstStyle>
          <a:p>
            <a:r>
              <a:rPr lang="en-US" dirty="0"/>
              <a:t>Click to edit Master title style</a:t>
            </a:r>
            <a:endParaRPr lang="en-IN" dirty="0"/>
          </a:p>
        </p:txBody>
      </p:sp>
      <p:sp>
        <p:nvSpPr>
          <p:cNvPr id="3" name="Subtitle 2"/>
          <p:cNvSpPr>
            <a:spLocks noGrp="1"/>
          </p:cNvSpPr>
          <p:nvPr>
            <p:ph type="subTitle" idx="1"/>
          </p:nvPr>
        </p:nvSpPr>
        <p:spPr>
          <a:xfrm>
            <a:off x="2735627" y="6165304"/>
            <a:ext cx="7644767" cy="593968"/>
          </a:xfrm>
        </p:spPr>
        <p:txBody>
          <a:bodyPr>
            <a:normAutofit/>
          </a:bodyPr>
          <a:lstStyle>
            <a:lvl1pPr marL="0" indent="0" algn="l">
              <a:buNone/>
              <a:defRPr sz="2800">
                <a:solidFill>
                  <a:schemeClr val="accent2"/>
                </a:solidFill>
                <a:latin typeface="Microsoft Sans Serif" panose="020B0604020202020204" pitchFamily="34" charset="0"/>
                <a:cs typeface="Microsoft Sans Serif"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N"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92945" y="72304"/>
            <a:ext cx="2326622" cy="944713"/>
          </a:xfrm>
          <a:prstGeom prst="rect">
            <a:avLst/>
          </a:prstGeom>
        </p:spPr>
      </p:pic>
      <p:grpSp>
        <p:nvGrpSpPr>
          <p:cNvPr id="8" name="Groupe 7"/>
          <p:cNvGrpSpPr/>
          <p:nvPr userDrawn="1"/>
        </p:nvGrpSpPr>
        <p:grpSpPr>
          <a:xfrm>
            <a:off x="623393" y="-1167886"/>
            <a:ext cx="9273111" cy="7258850"/>
            <a:chOff x="4611426" y="-2634098"/>
            <a:chExt cx="6954833" cy="7258850"/>
          </a:xfrm>
          <a:blipFill>
            <a:blip r:embed="rId3"/>
            <a:stretch>
              <a:fillRect/>
            </a:stretch>
          </a:blipFill>
        </p:grpSpPr>
        <p:sp>
          <p:nvSpPr>
            <p:cNvPr id="5" name="Rectangle à coins arrondis 4"/>
            <p:cNvSpPr/>
            <p:nvPr userDrawn="1"/>
          </p:nvSpPr>
          <p:spPr>
            <a:xfrm rot="18854625">
              <a:off x="2714260" y="-736932"/>
              <a:ext cx="5604711" cy="18103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4" name="Rectangle à coins arrondis 13"/>
            <p:cNvSpPr/>
            <p:nvPr userDrawn="1"/>
          </p:nvSpPr>
          <p:spPr>
            <a:xfrm rot="18854625">
              <a:off x="3521455" y="494600"/>
              <a:ext cx="6742954"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5" name="Rectangle à coins arrondis 14"/>
            <p:cNvSpPr/>
            <p:nvPr userDrawn="1"/>
          </p:nvSpPr>
          <p:spPr>
            <a:xfrm rot="18854625">
              <a:off x="5530671" y="430828"/>
              <a:ext cx="6467994" cy="150271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6" name="Rectangle à coins arrondis 15"/>
            <p:cNvSpPr/>
            <p:nvPr userDrawn="1"/>
          </p:nvSpPr>
          <p:spPr>
            <a:xfrm rot="18854625">
              <a:off x="7944832" y="1003324"/>
              <a:ext cx="5350350" cy="189250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grpSp>
    </p:spTree>
    <p:extLst>
      <p:ext uri="{BB962C8B-B14F-4D97-AF65-F5344CB8AC3E}">
        <p14:creationId xmlns:p14="http://schemas.microsoft.com/office/powerpoint/2010/main" val="2310019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1" y="0"/>
            <a:ext cx="9634956" cy="988286"/>
          </a:xfrm>
          <a:noFill/>
        </p:spPr>
        <p:txBody>
          <a:bodyPr>
            <a:normAutofit/>
          </a:bodyPr>
          <a:lstStyle>
            <a:lvl1pPr algn="l">
              <a:defRPr sz="2800">
                <a:solidFill>
                  <a:srgbClr val="01467D"/>
                </a:solidFill>
                <a:latin typeface="Microsoft Sans Serif" panose="020B0604020202020204" pitchFamily="34" charset="0"/>
                <a:cs typeface="Microsoft Sans Serif" panose="020B0604020202020204" pitchFamily="34" charset="0"/>
              </a:defRPr>
            </a:lvl1pPr>
          </a:lstStyle>
          <a:p>
            <a:r>
              <a:rPr lang="en-US" dirty="0"/>
              <a:t>Click to edit Master </a:t>
            </a:r>
            <a:r>
              <a:rPr lang="en-US"/>
              <a:t>title style</a:t>
            </a:r>
            <a:endParaRPr lang="en-IN" dirty="0"/>
          </a:p>
        </p:txBody>
      </p:sp>
      <p:sp>
        <p:nvSpPr>
          <p:cNvPr id="3" name="Content Placeholder 2"/>
          <p:cNvSpPr>
            <a:spLocks noGrp="1"/>
          </p:cNvSpPr>
          <p:nvPr>
            <p:ph idx="1"/>
          </p:nvPr>
        </p:nvSpPr>
        <p:spPr>
          <a:xfrm>
            <a:off x="335360" y="1600201"/>
            <a:ext cx="11566488" cy="4525963"/>
          </a:xfrm>
        </p:spPr>
        <p:txBody>
          <a:bodyPr/>
          <a:lstStyle>
            <a:lvl1pPr marL="342900" indent="-342900">
              <a:buSzPct val="90000"/>
              <a:buFontTx/>
              <a:buBlip>
                <a:blip r:embed="rId2"/>
              </a:buBlip>
              <a:defRPr sz="2800">
                <a:solidFill>
                  <a:srgbClr val="01467D"/>
                </a:solidFill>
                <a:latin typeface="Microsoft Sans Serif" panose="020B0604020202020204" pitchFamily="34" charset="0"/>
                <a:cs typeface="Microsoft Sans Serif" panose="020B0604020202020204" pitchFamily="34" charset="0"/>
              </a:defRPr>
            </a:lvl1pPr>
            <a:lvl2pPr>
              <a:defRPr sz="2400">
                <a:solidFill>
                  <a:srgbClr val="01467D"/>
                </a:solidFill>
                <a:latin typeface="Microsoft Sans Serif" panose="020B0604020202020204" pitchFamily="34" charset="0"/>
                <a:cs typeface="Microsoft Sans Serif" panose="020B0604020202020204" pitchFamily="34" charset="0"/>
              </a:defRPr>
            </a:lvl2pPr>
            <a:lvl3pPr>
              <a:defRPr sz="2000">
                <a:solidFill>
                  <a:srgbClr val="01467D"/>
                </a:solidFill>
                <a:latin typeface="Microsoft Sans Serif" panose="020B0604020202020204" pitchFamily="34" charset="0"/>
                <a:cs typeface="Microsoft Sans Serif" panose="020B0604020202020204" pitchFamily="34" charset="0"/>
              </a:defRPr>
            </a:lvl3pPr>
            <a:lvl4pPr>
              <a:defRPr sz="1800">
                <a:solidFill>
                  <a:srgbClr val="01467D"/>
                </a:solidFill>
                <a:latin typeface="Microsoft Sans Serif" panose="020B0604020202020204" pitchFamily="34" charset="0"/>
                <a:cs typeface="Microsoft Sans Serif" panose="020B0604020202020204" pitchFamily="34" charset="0"/>
              </a:defRPr>
            </a:lvl4pPr>
            <a:lvl5pPr>
              <a:defRPr sz="1800">
                <a:solidFill>
                  <a:srgbClr val="01467D"/>
                </a:solidFill>
                <a:latin typeface="Microsoft Sans Serif" panose="020B0604020202020204" pitchFamily="34" charset="0"/>
                <a:cs typeface="Microsoft Sans Serif"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Slide Number Placeholder 5"/>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128448" y="116632"/>
            <a:ext cx="1773400" cy="720080"/>
          </a:xfrm>
          <a:prstGeom prst="rect">
            <a:avLst/>
          </a:prstGeom>
        </p:spPr>
      </p:pic>
      <p:cxnSp>
        <p:nvCxnSpPr>
          <p:cNvPr id="11" name="Connecteur droit 10"/>
          <p:cNvCxnSpPr/>
          <p:nvPr userDrawn="1"/>
        </p:nvCxnSpPr>
        <p:spPr>
          <a:xfrm>
            <a:off x="0" y="980728"/>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020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1" y="0"/>
            <a:ext cx="9634956" cy="988286"/>
          </a:xfrm>
          <a:noFill/>
        </p:spPr>
        <p:txBody>
          <a:bodyPr>
            <a:normAutofit/>
          </a:bodyPr>
          <a:lstStyle>
            <a:lvl1pPr algn="l">
              <a:defRPr sz="2800">
                <a:solidFill>
                  <a:srgbClr val="01467D"/>
                </a:solidFill>
                <a:latin typeface="Microsoft Sans Serif" panose="020B0604020202020204" pitchFamily="34" charset="0"/>
                <a:cs typeface="Microsoft Sans Serif" panose="020B0604020202020204" pitchFamily="34" charset="0"/>
              </a:defRPr>
            </a:lvl1pPr>
          </a:lstStyle>
          <a:p>
            <a:r>
              <a:rPr lang="en-US" dirty="0"/>
              <a:t>Click to edit Master </a:t>
            </a:r>
            <a:r>
              <a:rPr lang="en-US"/>
              <a:t>title style</a:t>
            </a:r>
            <a:endParaRPr lang="en-IN" dirty="0"/>
          </a:p>
        </p:txBody>
      </p:sp>
      <p:sp>
        <p:nvSpPr>
          <p:cNvPr id="6" name="Slide Number Placeholder 5"/>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28448" y="116632"/>
            <a:ext cx="1773400" cy="720080"/>
          </a:xfrm>
          <a:prstGeom prst="rect">
            <a:avLst/>
          </a:prstGeom>
        </p:spPr>
      </p:pic>
      <p:cxnSp>
        <p:nvCxnSpPr>
          <p:cNvPr id="11" name="Connecteur droit 10"/>
          <p:cNvCxnSpPr/>
          <p:nvPr userDrawn="1"/>
        </p:nvCxnSpPr>
        <p:spPr>
          <a:xfrm>
            <a:off x="0" y="980728"/>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36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a:defRPr sz="3600" b="1" cap="all"/>
            </a:lvl1pPr>
          </a:lstStyle>
          <a:p>
            <a:r>
              <a:rPr lang="en-US"/>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50050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56145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endParaRPr lang="en-IN"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I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66451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dirty="0"/>
              <a:t>Modifiez le style du titre</a:t>
            </a:r>
            <a:endParaRPr lang="en-US" dirty="0"/>
          </a:p>
        </p:txBody>
      </p:sp>
      <p:pic>
        <p:nvPicPr>
          <p:cNvPr id="4" name="Imag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0502" y="71414"/>
            <a:ext cx="1714469" cy="532258"/>
          </a:xfrm>
          <a:prstGeom prst="rect">
            <a:avLst/>
          </a:prstGeom>
        </p:spPr>
      </p:pic>
    </p:spTree>
    <p:extLst>
      <p:ext uri="{BB962C8B-B14F-4D97-AF65-F5344CB8AC3E}">
        <p14:creationId xmlns:p14="http://schemas.microsoft.com/office/powerpoint/2010/main" val="152604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5A2214-9F01-DE4D-A276-8D863E7781C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3231635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N"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107354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dt="0"/>
  <p:txStyles>
    <p:titleStyle>
      <a:lvl1pPr algn="l" defTabSz="914400" rtl="0" eaLnBrk="1" latinLnBrk="0" hangingPunct="1">
        <a:spcBef>
          <a:spcPct val="0"/>
        </a:spcBef>
        <a:buNone/>
        <a:defRPr sz="3600" kern="1200">
          <a:solidFill>
            <a:schemeClr val="accent1"/>
          </a:solidFill>
          <a:latin typeface="Microsoft Sans Serif" panose="020B0604020202020204" pitchFamily="34" charset="0"/>
          <a:ea typeface="+mj-ea"/>
          <a:cs typeface="Microsoft Sans Serif" panose="020B0604020202020204" pitchFamily="34" charset="0"/>
        </a:defRPr>
      </a:lvl1pPr>
    </p:titleStyle>
    <p:bodyStyle>
      <a:lvl1pPr marL="457200" indent="-457200" algn="l" defTabSz="914400" rtl="0" eaLnBrk="1" latinLnBrk="0" hangingPunct="1">
        <a:spcBef>
          <a:spcPct val="20000"/>
        </a:spcBef>
        <a:buSzPct val="90000"/>
        <a:buFontTx/>
        <a:buBlip>
          <a:blip r:embed="rId10"/>
        </a:buBlip>
        <a:defRPr sz="2800" kern="1200">
          <a:solidFill>
            <a:schemeClr val="accent1"/>
          </a:solidFill>
          <a:latin typeface="Microsoft Sans Serif" panose="020B0604020202020204" pitchFamily="34" charset="0"/>
          <a:ea typeface="+mn-ea"/>
          <a:cs typeface="Microsoft Sans Serif"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accent1"/>
          </a:solidFill>
          <a:latin typeface="Microsoft Sans Serif" panose="020B0604020202020204" pitchFamily="34" charset="0"/>
          <a:ea typeface="+mn-ea"/>
          <a:cs typeface="Microsoft Sans Serif"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accent1"/>
          </a:solidFill>
          <a:latin typeface="Microsoft Sans Serif" panose="020B0604020202020204" pitchFamily="34" charset="0"/>
          <a:ea typeface="+mn-ea"/>
          <a:cs typeface="Microsoft Sans Serif"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accent1"/>
          </a:solidFill>
          <a:latin typeface="Microsoft Sans Serif" panose="020B0604020202020204" pitchFamily="34" charset="0"/>
          <a:ea typeface="+mn-ea"/>
          <a:cs typeface="Microsoft Sans Serif"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accent1"/>
          </a:solidFill>
          <a:latin typeface="Microsoft Sans Serif" panose="020B0604020202020204" pitchFamily="34" charset="0"/>
          <a:ea typeface="+mn-ea"/>
          <a:cs typeface="Microsoft Sans Serif"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A2214-9F01-DE4D-A276-8D863E7781CE}"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5D70B-4070-0B4F-A966-262691B49D70}" type="slidenum">
              <a:rPr lang="en-US" smtClean="0"/>
              <a:t>‹#›</a:t>
            </a:fld>
            <a:endParaRPr lang="en-US"/>
          </a:p>
        </p:txBody>
      </p:sp>
    </p:spTree>
    <p:extLst>
      <p:ext uri="{BB962C8B-B14F-4D97-AF65-F5344CB8AC3E}">
        <p14:creationId xmlns:p14="http://schemas.microsoft.com/office/powerpoint/2010/main" val="309042874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8.tiff"/></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tiff"/><Relationship Id="rId4" Type="http://schemas.openxmlformats.org/officeDocument/2006/relationships/image" Target="../media/image15.tiff"/></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http://cerebrum.wikispaces.com/file/view/inclusion.gif/114747151/inclusion.gif"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42" y="-1181169"/>
            <a:ext cx="11632469" cy="9542396"/>
          </a:xfrm>
        </p:spPr>
      </p:pic>
      <p:sp>
        <p:nvSpPr>
          <p:cNvPr id="8" name="TextBox 7"/>
          <p:cNvSpPr txBox="1"/>
          <p:nvPr/>
        </p:nvSpPr>
        <p:spPr>
          <a:xfrm>
            <a:off x="589048" y="2189646"/>
            <a:ext cx="58938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Establishing a Para-Rowing Programme</a:t>
            </a:r>
          </a:p>
        </p:txBody>
      </p:sp>
      <p:sp>
        <p:nvSpPr>
          <p:cNvPr id="10" name="TextBox 9"/>
          <p:cNvSpPr txBox="1"/>
          <p:nvPr/>
        </p:nvSpPr>
        <p:spPr>
          <a:xfrm>
            <a:off x="589048" y="5737101"/>
            <a:ext cx="49577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September 2019</a:t>
            </a:r>
          </a:p>
        </p:txBody>
      </p:sp>
      <p:pic>
        <p:nvPicPr>
          <p:cNvPr id="7" name="Picture 6">
            <a:extLst>
              <a:ext uri="{FF2B5EF4-FFF2-40B4-BE49-F238E27FC236}">
                <a16:creationId xmlns:a16="http://schemas.microsoft.com/office/drawing/2014/main" id="{6703D5DE-AA6F-C74F-BB59-9CC6D94FE50A}"/>
              </a:ext>
            </a:extLst>
          </p:cNvPr>
          <p:cNvPicPr/>
          <p:nvPr/>
        </p:nvPicPr>
        <p:blipFill>
          <a:blip r:embed="rId4"/>
          <a:stretch>
            <a:fillRect/>
          </a:stretch>
        </p:blipFill>
        <p:spPr>
          <a:xfrm>
            <a:off x="9765323" y="5498123"/>
            <a:ext cx="1336431" cy="678428"/>
          </a:xfrm>
          <a:prstGeom prst="rect">
            <a:avLst/>
          </a:prstGeom>
        </p:spPr>
      </p:pic>
    </p:spTree>
    <p:extLst>
      <p:ext uri="{BB962C8B-B14F-4D97-AF65-F5344CB8AC3E}">
        <p14:creationId xmlns:p14="http://schemas.microsoft.com/office/powerpoint/2010/main" val="1997223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D63E-9910-4844-908F-B8549515FBAD}"/>
              </a:ext>
            </a:extLst>
          </p:cNvPr>
          <p:cNvSpPr>
            <a:spLocks noGrp="1"/>
          </p:cNvSpPr>
          <p:nvPr>
            <p:ph type="title"/>
          </p:nvPr>
        </p:nvSpPr>
        <p:spPr/>
        <p:txBody>
          <a:bodyPr/>
          <a:lstStyle/>
          <a:p>
            <a:r>
              <a:rPr lang="en-GB" dirty="0"/>
              <a:t>FISA Para-Rowing Continental Outreach Programme</a:t>
            </a:r>
          </a:p>
        </p:txBody>
      </p:sp>
      <p:pic>
        <p:nvPicPr>
          <p:cNvPr id="3" name="Picture 2">
            <a:extLst>
              <a:ext uri="{FF2B5EF4-FFF2-40B4-BE49-F238E27FC236}">
                <a16:creationId xmlns:a16="http://schemas.microsoft.com/office/drawing/2014/main" id="{45C896E8-2416-F241-9B86-C13EFF534235}"/>
              </a:ext>
            </a:extLst>
          </p:cNvPr>
          <p:cNvPicPr>
            <a:picLocks noChangeAspect="1"/>
          </p:cNvPicPr>
          <p:nvPr/>
        </p:nvPicPr>
        <p:blipFill>
          <a:blip r:embed="rId3"/>
          <a:stretch>
            <a:fillRect/>
          </a:stretch>
        </p:blipFill>
        <p:spPr>
          <a:xfrm>
            <a:off x="857660" y="1458360"/>
            <a:ext cx="1275940" cy="585930"/>
          </a:xfrm>
          <a:prstGeom prst="rect">
            <a:avLst/>
          </a:prstGeom>
        </p:spPr>
      </p:pic>
      <p:sp>
        <p:nvSpPr>
          <p:cNvPr id="4" name="Rectangle 3">
            <a:extLst>
              <a:ext uri="{FF2B5EF4-FFF2-40B4-BE49-F238E27FC236}">
                <a16:creationId xmlns:a16="http://schemas.microsoft.com/office/drawing/2014/main" id="{E859A9F5-E61A-4549-9E8F-ECC74CEDE6DA}"/>
              </a:ext>
            </a:extLst>
          </p:cNvPr>
          <p:cNvSpPr/>
          <p:nvPr/>
        </p:nvSpPr>
        <p:spPr>
          <a:xfrm>
            <a:off x="1426740" y="1609797"/>
            <a:ext cx="7500950" cy="3945696"/>
          </a:xfrm>
          <a:prstGeom prst="rect">
            <a:avLst/>
          </a:prstGeom>
        </p:spPr>
        <p:txBody>
          <a:bodyPr wrap="square">
            <a:spAutoFit/>
          </a:bodyPr>
          <a:lstStyle/>
          <a:p>
            <a:pPr marL="914400" lvl="3">
              <a:spcBef>
                <a:spcPct val="20000"/>
              </a:spcBef>
              <a:spcAft>
                <a:spcPts val="600"/>
              </a:spcAft>
              <a:buSzPct val="90000"/>
            </a:pPr>
            <a:r>
              <a:rPr lang="en-US" dirty="0">
                <a:solidFill>
                  <a:schemeClr val="tx2"/>
                </a:solidFill>
                <a:latin typeface="Microsoft Sans Serif" panose="020B0604020202020204" pitchFamily="34" charset="0"/>
                <a:cs typeface="Microsoft Sans Serif" panose="020B0604020202020204" pitchFamily="34" charset="0"/>
              </a:rPr>
              <a:t>The project will deliver the following:</a:t>
            </a:r>
          </a:p>
          <a:p>
            <a:pPr marL="1257300" lvl="3" indent="-342900">
              <a:spcBef>
                <a:spcPct val="20000"/>
              </a:spcBef>
              <a:spcAft>
                <a:spcPts val="600"/>
              </a:spcAft>
              <a:buSzPct val="90000"/>
              <a:buBlip>
                <a:blip r:embed="rId4"/>
              </a:buBlip>
            </a:pPr>
            <a:r>
              <a:rPr lang="en-US" dirty="0" err="1">
                <a:solidFill>
                  <a:schemeClr val="tx2"/>
                </a:solidFill>
                <a:latin typeface="Microsoft Sans Serif" panose="020B0604020202020204" pitchFamily="34" charset="0"/>
                <a:cs typeface="Microsoft Sans Serif" panose="020B0604020202020204" pitchFamily="34" charset="0"/>
              </a:rPr>
              <a:t>Organised</a:t>
            </a:r>
            <a:r>
              <a:rPr lang="en-US" dirty="0">
                <a:solidFill>
                  <a:schemeClr val="tx2"/>
                </a:solidFill>
                <a:latin typeface="Microsoft Sans Serif" panose="020B0604020202020204" pitchFamily="34" charset="0"/>
                <a:cs typeface="Microsoft Sans Serif" panose="020B0604020202020204" pitchFamily="34" charset="0"/>
              </a:rPr>
              <a:t> training camps in 2019 on each continent (Africa, Asia, Americas, Europe and Oceania) to identify and select athletes and train coaches to prepare for the Continent Paralympic Qualification Regattas</a:t>
            </a:r>
          </a:p>
          <a:p>
            <a:pPr marL="1257300" lvl="3" indent="-342900">
              <a:spcBef>
                <a:spcPct val="20000"/>
              </a:spcBef>
              <a:spcAft>
                <a:spcPts val="600"/>
              </a:spcAft>
              <a:buSzPct val="90000"/>
              <a:buBlip>
                <a:blip r:embed="rId4"/>
              </a:buBlip>
            </a:pPr>
            <a:r>
              <a:rPr lang="en-US" dirty="0">
                <a:solidFill>
                  <a:schemeClr val="tx2"/>
                </a:solidFill>
                <a:latin typeface="Microsoft Sans Serif" panose="020B0604020202020204" pitchFamily="34" charset="0"/>
                <a:cs typeface="Microsoft Sans Serif" panose="020B0604020202020204" pitchFamily="34" charset="0"/>
              </a:rPr>
              <a:t>Deliver Educational workshops at each training camp and follow up to train coaches and administrators about setting up and developing a Para- Rowing program</a:t>
            </a:r>
          </a:p>
          <a:p>
            <a:pPr marL="1257300" lvl="3" indent="-342900">
              <a:spcBef>
                <a:spcPct val="20000"/>
              </a:spcBef>
              <a:spcAft>
                <a:spcPts val="600"/>
              </a:spcAft>
              <a:buSzPct val="90000"/>
              <a:buBlip>
                <a:blip r:embed="rId4"/>
              </a:buBlip>
            </a:pPr>
            <a:r>
              <a:rPr lang="en-US" dirty="0">
                <a:solidFill>
                  <a:schemeClr val="tx2"/>
                </a:solidFill>
                <a:latin typeface="Microsoft Sans Serif" panose="020B0604020202020204" pitchFamily="34" charset="0"/>
                <a:cs typeface="Microsoft Sans Serif" panose="020B0604020202020204" pitchFamily="34" charset="0"/>
              </a:rPr>
              <a:t>Send ‘FISA experts’ to deliver these workshops, but also make site visits to some countries to support with creating and implementing a strategy and plan of action</a:t>
            </a:r>
            <a:endParaRPr lang="en-GB" sz="1600" dirty="0">
              <a:solidFill>
                <a:schemeClr val="tx2"/>
              </a:solidFill>
              <a:latin typeface="Microsoft Sans Serif" panose="020B0604020202020204" pitchFamily="34" charset="0"/>
              <a:cs typeface="Microsoft Sans Serif" panose="020B0604020202020204" pitchFamily="34" charset="0"/>
            </a:endParaRPr>
          </a:p>
          <a:p>
            <a:pPr marL="914400" lvl="3">
              <a:spcBef>
                <a:spcPct val="20000"/>
              </a:spcBef>
              <a:spcAft>
                <a:spcPts val="600"/>
              </a:spcAft>
              <a:buSzPct val="90000"/>
            </a:pPr>
            <a:endParaRPr lang="en-GB" dirty="0"/>
          </a:p>
        </p:txBody>
      </p:sp>
    </p:spTree>
    <p:extLst>
      <p:ext uri="{BB962C8B-B14F-4D97-AF65-F5344CB8AC3E}">
        <p14:creationId xmlns:p14="http://schemas.microsoft.com/office/powerpoint/2010/main" val="281619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D63E-9910-4844-908F-B8549515FBAD}"/>
              </a:ext>
            </a:extLst>
          </p:cNvPr>
          <p:cNvSpPr>
            <a:spLocks noGrp="1"/>
          </p:cNvSpPr>
          <p:nvPr>
            <p:ph type="title"/>
          </p:nvPr>
        </p:nvSpPr>
        <p:spPr/>
        <p:txBody>
          <a:bodyPr/>
          <a:lstStyle/>
          <a:p>
            <a:r>
              <a:rPr lang="en-GB" dirty="0"/>
              <a:t>FISA Para-Rowing Continental Outreach Programme</a:t>
            </a:r>
          </a:p>
        </p:txBody>
      </p:sp>
      <p:pic>
        <p:nvPicPr>
          <p:cNvPr id="3" name="Picture 2">
            <a:extLst>
              <a:ext uri="{FF2B5EF4-FFF2-40B4-BE49-F238E27FC236}">
                <a16:creationId xmlns:a16="http://schemas.microsoft.com/office/drawing/2014/main" id="{45C896E8-2416-F241-9B86-C13EFF534235}"/>
              </a:ext>
            </a:extLst>
          </p:cNvPr>
          <p:cNvPicPr>
            <a:picLocks noChangeAspect="1"/>
          </p:cNvPicPr>
          <p:nvPr/>
        </p:nvPicPr>
        <p:blipFill>
          <a:blip r:embed="rId3"/>
          <a:stretch>
            <a:fillRect/>
          </a:stretch>
        </p:blipFill>
        <p:spPr>
          <a:xfrm>
            <a:off x="857660" y="1458360"/>
            <a:ext cx="1275940" cy="585930"/>
          </a:xfrm>
          <a:prstGeom prst="rect">
            <a:avLst/>
          </a:prstGeom>
        </p:spPr>
      </p:pic>
      <p:sp>
        <p:nvSpPr>
          <p:cNvPr id="4" name="Rectangle 3">
            <a:extLst>
              <a:ext uri="{FF2B5EF4-FFF2-40B4-BE49-F238E27FC236}">
                <a16:creationId xmlns:a16="http://schemas.microsoft.com/office/drawing/2014/main" id="{E859A9F5-E61A-4549-9E8F-ECC74CEDE6DA}"/>
              </a:ext>
            </a:extLst>
          </p:cNvPr>
          <p:cNvSpPr/>
          <p:nvPr/>
        </p:nvSpPr>
        <p:spPr>
          <a:xfrm>
            <a:off x="1397244" y="1560635"/>
            <a:ext cx="9634956" cy="4342727"/>
          </a:xfrm>
          <a:prstGeom prst="rect">
            <a:avLst/>
          </a:prstGeom>
        </p:spPr>
        <p:txBody>
          <a:bodyPr wrap="square">
            <a:spAutoFit/>
          </a:bodyPr>
          <a:lstStyle/>
          <a:p>
            <a:pPr marL="914400" lvl="3">
              <a:spcBef>
                <a:spcPct val="20000"/>
              </a:spcBef>
              <a:spcAft>
                <a:spcPts val="600"/>
              </a:spcAft>
              <a:buSzPct val="90000"/>
            </a:pPr>
            <a:r>
              <a:rPr lang="en-US" dirty="0">
                <a:solidFill>
                  <a:schemeClr val="tx2"/>
                </a:solidFill>
                <a:latin typeface="Microsoft Sans Serif" panose="020B0604020202020204" pitchFamily="34" charset="0"/>
                <a:cs typeface="Microsoft Sans Serif" panose="020B0604020202020204" pitchFamily="34" charset="0"/>
              </a:rPr>
              <a:t>Project Impact:</a:t>
            </a:r>
          </a:p>
          <a:p>
            <a:pPr marL="914400" lvl="3">
              <a:spcBef>
                <a:spcPct val="20000"/>
              </a:spcBef>
              <a:spcAft>
                <a:spcPts val="600"/>
              </a:spcAft>
              <a:buSzPct val="90000"/>
            </a:pPr>
            <a:endParaRPr lang="en-US" dirty="0">
              <a:solidFill>
                <a:schemeClr val="tx2"/>
              </a:solidFill>
              <a:latin typeface="Microsoft Sans Serif" panose="020B0604020202020204" pitchFamily="34" charset="0"/>
              <a:cs typeface="Microsoft Sans Serif" panose="020B0604020202020204" pitchFamily="34" charset="0"/>
            </a:endParaRPr>
          </a:p>
          <a:p>
            <a:pPr marL="1257300" lvl="3" indent="-342900">
              <a:spcBef>
                <a:spcPct val="20000"/>
              </a:spcBef>
              <a:spcAft>
                <a:spcPts val="600"/>
              </a:spcAft>
              <a:buSzPct val="90000"/>
              <a:buBlip>
                <a:blip r:embed="rId4"/>
              </a:buBlip>
            </a:pPr>
            <a:r>
              <a:rPr lang="en-US" dirty="0">
                <a:solidFill>
                  <a:schemeClr val="tx2"/>
                </a:solidFill>
                <a:latin typeface="Microsoft Sans Serif" panose="020B0604020202020204" pitchFamily="34" charset="0"/>
                <a:cs typeface="Microsoft Sans Serif" panose="020B0604020202020204" pitchFamily="34" charset="0"/>
              </a:rPr>
              <a:t>Develop Para-Rowing programs in 15-20 nations </a:t>
            </a:r>
          </a:p>
          <a:p>
            <a:pPr marL="1257300" lvl="3" indent="-342900">
              <a:spcBef>
                <a:spcPct val="20000"/>
              </a:spcBef>
              <a:spcAft>
                <a:spcPts val="600"/>
              </a:spcAft>
              <a:buSzPct val="90000"/>
              <a:buBlip>
                <a:blip r:embed="rId4"/>
              </a:buBlip>
            </a:pPr>
            <a:r>
              <a:rPr lang="en-US" dirty="0">
                <a:solidFill>
                  <a:schemeClr val="tx2"/>
                </a:solidFill>
                <a:latin typeface="Microsoft Sans Serif" panose="020B0604020202020204" pitchFamily="34" charset="0"/>
                <a:cs typeface="Microsoft Sans Serif" panose="020B0604020202020204" pitchFamily="34" charset="0"/>
              </a:rPr>
              <a:t>Africa 3, Americas 5, Asia 3, Europe 5, Oceania 2</a:t>
            </a:r>
          </a:p>
          <a:p>
            <a:pPr marL="1257300" lvl="3" indent="-342900">
              <a:spcBef>
                <a:spcPct val="20000"/>
              </a:spcBef>
              <a:spcAft>
                <a:spcPts val="600"/>
              </a:spcAft>
              <a:buSzPct val="90000"/>
              <a:buBlip>
                <a:blip r:embed="rId4"/>
              </a:buBlip>
            </a:pPr>
            <a:r>
              <a:rPr lang="en-US" dirty="0">
                <a:solidFill>
                  <a:schemeClr val="tx2"/>
                </a:solidFill>
                <a:latin typeface="Microsoft Sans Serif" panose="020B0604020202020204" pitchFamily="34" charset="0"/>
                <a:cs typeface="Microsoft Sans Serif" panose="020B0604020202020204" pitchFamily="34" charset="0"/>
              </a:rPr>
              <a:t>Train 80 – 100 para rowing coaches (20 on each continent)</a:t>
            </a:r>
          </a:p>
          <a:p>
            <a:pPr marL="1257300" lvl="3" indent="-342900">
              <a:spcBef>
                <a:spcPct val="20000"/>
              </a:spcBef>
              <a:spcAft>
                <a:spcPts val="600"/>
              </a:spcAft>
              <a:buSzPct val="90000"/>
              <a:buBlip>
                <a:blip r:embed="rId4"/>
              </a:buBlip>
            </a:pPr>
            <a:r>
              <a:rPr lang="en-US" dirty="0">
                <a:solidFill>
                  <a:schemeClr val="tx2"/>
                </a:solidFill>
                <a:latin typeface="Microsoft Sans Serif" panose="020B0604020202020204" pitchFamily="34" charset="0"/>
                <a:cs typeface="Microsoft Sans Serif" panose="020B0604020202020204" pitchFamily="34" charset="0"/>
              </a:rPr>
              <a:t>Increase the amount of athletes in the PR1 and PR2 class (high support athletes) by 200 athletes, especially female athletes</a:t>
            </a:r>
          </a:p>
          <a:p>
            <a:pPr marL="1257300" lvl="3" indent="-342900">
              <a:spcBef>
                <a:spcPct val="20000"/>
              </a:spcBef>
              <a:spcAft>
                <a:spcPts val="600"/>
              </a:spcAft>
              <a:buSzPct val="90000"/>
              <a:buBlip>
                <a:blip r:embed="rId4"/>
              </a:buBlip>
            </a:pPr>
            <a:r>
              <a:rPr lang="en-US" dirty="0">
                <a:solidFill>
                  <a:schemeClr val="tx2"/>
                </a:solidFill>
                <a:latin typeface="Microsoft Sans Serif" panose="020B0604020202020204" pitchFamily="34" charset="0"/>
                <a:cs typeface="Microsoft Sans Serif" panose="020B0604020202020204" pitchFamily="34" charset="0"/>
              </a:rPr>
              <a:t>Leave a legacy with functional para rowing structure on each continent Coaches: more coaches to be trained in para rowing on each continent. All coaches to learn the basics about Para-Rowing</a:t>
            </a:r>
          </a:p>
          <a:p>
            <a:pPr marL="1257300" lvl="3" indent="-342900">
              <a:spcBef>
                <a:spcPct val="20000"/>
              </a:spcBef>
              <a:spcAft>
                <a:spcPts val="600"/>
              </a:spcAft>
              <a:buSzPct val="90000"/>
              <a:buBlip>
                <a:blip r:embed="rId4"/>
              </a:buBlip>
            </a:pPr>
            <a:r>
              <a:rPr lang="en-US" dirty="0">
                <a:solidFill>
                  <a:schemeClr val="tx2"/>
                </a:solidFill>
                <a:latin typeface="Microsoft Sans Serif" panose="020B0604020202020204" pitchFamily="34" charset="0"/>
                <a:cs typeface="Microsoft Sans Serif" panose="020B0604020202020204" pitchFamily="34" charset="0"/>
              </a:rPr>
              <a:t>Improve NF’s, NPC’s knowledge about para-rowing which is currently non-existent or limited</a:t>
            </a:r>
            <a:endParaRPr lang="en-GB" dirty="0">
              <a:solidFill>
                <a:schemeClr val="tx2"/>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72486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71A39-C4AB-EE4C-B1A4-82A778260322}"/>
              </a:ext>
            </a:extLst>
          </p:cNvPr>
          <p:cNvSpPr>
            <a:spLocks noGrp="1"/>
          </p:cNvSpPr>
          <p:nvPr>
            <p:ph type="title"/>
          </p:nvPr>
        </p:nvSpPr>
        <p:spPr/>
        <p:txBody>
          <a:bodyPr/>
          <a:lstStyle/>
          <a:p>
            <a:r>
              <a:rPr lang="en-GB" dirty="0"/>
              <a:t>Further Reading</a:t>
            </a:r>
          </a:p>
        </p:txBody>
      </p:sp>
      <p:pic>
        <p:nvPicPr>
          <p:cNvPr id="6" name="Picture 5">
            <a:extLst>
              <a:ext uri="{FF2B5EF4-FFF2-40B4-BE49-F238E27FC236}">
                <a16:creationId xmlns:a16="http://schemas.microsoft.com/office/drawing/2014/main" id="{881D7FF1-00AC-E741-97C4-B5A5DE05E7AC}"/>
              </a:ext>
            </a:extLst>
          </p:cNvPr>
          <p:cNvPicPr>
            <a:picLocks noChangeAspect="1"/>
          </p:cNvPicPr>
          <p:nvPr/>
        </p:nvPicPr>
        <p:blipFill>
          <a:blip r:embed="rId3"/>
          <a:stretch>
            <a:fillRect/>
          </a:stretch>
        </p:blipFill>
        <p:spPr>
          <a:xfrm>
            <a:off x="1112926" y="3251104"/>
            <a:ext cx="1614948" cy="1070781"/>
          </a:xfrm>
          <a:prstGeom prst="rect">
            <a:avLst/>
          </a:prstGeom>
        </p:spPr>
      </p:pic>
      <p:pic>
        <p:nvPicPr>
          <p:cNvPr id="7" name="Picture 6">
            <a:extLst>
              <a:ext uri="{FF2B5EF4-FFF2-40B4-BE49-F238E27FC236}">
                <a16:creationId xmlns:a16="http://schemas.microsoft.com/office/drawing/2014/main" id="{CFBF834E-4A4C-294A-B879-C6A234CDF77E}"/>
              </a:ext>
            </a:extLst>
          </p:cNvPr>
          <p:cNvPicPr>
            <a:picLocks noChangeAspect="1"/>
          </p:cNvPicPr>
          <p:nvPr/>
        </p:nvPicPr>
        <p:blipFill>
          <a:blip r:embed="rId4"/>
          <a:stretch>
            <a:fillRect/>
          </a:stretch>
        </p:blipFill>
        <p:spPr>
          <a:xfrm>
            <a:off x="935719" y="5102940"/>
            <a:ext cx="2024426" cy="881221"/>
          </a:xfrm>
          <a:prstGeom prst="rect">
            <a:avLst/>
          </a:prstGeom>
        </p:spPr>
      </p:pic>
      <p:sp>
        <p:nvSpPr>
          <p:cNvPr id="8" name="Rectangle 7">
            <a:extLst>
              <a:ext uri="{FF2B5EF4-FFF2-40B4-BE49-F238E27FC236}">
                <a16:creationId xmlns:a16="http://schemas.microsoft.com/office/drawing/2014/main" id="{CD455ABA-0EA8-1F41-8D1B-987807248CD1}"/>
              </a:ext>
            </a:extLst>
          </p:cNvPr>
          <p:cNvSpPr/>
          <p:nvPr/>
        </p:nvSpPr>
        <p:spPr>
          <a:xfrm>
            <a:off x="4231547" y="5358884"/>
            <a:ext cx="3728906" cy="369332"/>
          </a:xfrm>
          <a:prstGeom prst="rect">
            <a:avLst/>
          </a:prstGeom>
        </p:spPr>
        <p:txBody>
          <a:bodyPr wrap="none">
            <a:spAutoFit/>
          </a:bodyPr>
          <a:lstStyle/>
          <a:p>
            <a:r>
              <a:rPr lang="en-GB" dirty="0">
                <a:solidFill>
                  <a:schemeClr val="tx2"/>
                </a:solidFill>
                <a:latin typeface="Microsoft Sans Serif" panose="020B0604020202020204" pitchFamily="34" charset="0"/>
                <a:cs typeface="Microsoft Sans Serif" panose="020B0604020202020204" pitchFamily="34" charset="0"/>
              </a:rPr>
              <a:t>http://</a:t>
            </a:r>
            <a:r>
              <a:rPr lang="en-GB" dirty="0" err="1">
                <a:solidFill>
                  <a:schemeClr val="tx2"/>
                </a:solidFill>
                <a:latin typeface="Microsoft Sans Serif" panose="020B0604020202020204" pitchFamily="34" charset="0"/>
                <a:cs typeface="Microsoft Sans Serif" panose="020B0604020202020204" pitchFamily="34" charset="0"/>
              </a:rPr>
              <a:t>globalsportsdevelopment.org</a:t>
            </a:r>
            <a:endParaRPr lang="en-GB" dirty="0">
              <a:solidFill>
                <a:schemeClr val="tx2"/>
              </a:solidFill>
              <a:latin typeface="Microsoft Sans Serif" panose="020B0604020202020204" pitchFamily="34" charset="0"/>
              <a:cs typeface="Microsoft Sans Serif" panose="020B0604020202020204" pitchFamily="34" charset="0"/>
            </a:endParaRPr>
          </a:p>
        </p:txBody>
      </p:sp>
      <p:sp>
        <p:nvSpPr>
          <p:cNvPr id="9" name="Rectangle 8">
            <a:extLst>
              <a:ext uri="{FF2B5EF4-FFF2-40B4-BE49-F238E27FC236}">
                <a16:creationId xmlns:a16="http://schemas.microsoft.com/office/drawing/2014/main" id="{1201DF71-248E-6346-94C5-E486467F0546}"/>
              </a:ext>
            </a:extLst>
          </p:cNvPr>
          <p:cNvSpPr/>
          <p:nvPr/>
        </p:nvSpPr>
        <p:spPr>
          <a:xfrm>
            <a:off x="4244371" y="3601829"/>
            <a:ext cx="3716082" cy="369332"/>
          </a:xfrm>
          <a:prstGeom prst="rect">
            <a:avLst/>
          </a:prstGeom>
        </p:spPr>
        <p:txBody>
          <a:bodyPr wrap="none">
            <a:spAutoFit/>
          </a:bodyPr>
          <a:lstStyle/>
          <a:p>
            <a:r>
              <a:rPr lang="en-GB" dirty="0">
                <a:solidFill>
                  <a:schemeClr val="tx2"/>
                </a:solidFill>
                <a:latin typeface="Microsoft Sans Serif" panose="020B0604020202020204" pitchFamily="34" charset="0"/>
                <a:cs typeface="Microsoft Sans Serif" panose="020B0604020202020204" pitchFamily="34" charset="0"/>
              </a:rPr>
              <a:t>https://</a:t>
            </a:r>
            <a:r>
              <a:rPr lang="en-GB" dirty="0" err="1">
                <a:solidFill>
                  <a:schemeClr val="tx2"/>
                </a:solidFill>
                <a:latin typeface="Microsoft Sans Serif" panose="020B0604020202020204" pitchFamily="34" charset="0"/>
                <a:cs typeface="Microsoft Sans Serif" panose="020B0604020202020204" pitchFamily="34" charset="0"/>
              </a:rPr>
              <a:t>www.paralympic.org</a:t>
            </a:r>
            <a:r>
              <a:rPr lang="en-GB" dirty="0">
                <a:solidFill>
                  <a:schemeClr val="tx2"/>
                </a:solidFill>
                <a:latin typeface="Microsoft Sans Serif" panose="020B0604020202020204" pitchFamily="34" charset="0"/>
                <a:cs typeface="Microsoft Sans Serif" panose="020B0604020202020204" pitchFamily="34" charset="0"/>
              </a:rPr>
              <a:t>/the-</a:t>
            </a:r>
            <a:r>
              <a:rPr lang="en-GB" dirty="0" err="1">
                <a:solidFill>
                  <a:schemeClr val="tx2"/>
                </a:solidFill>
                <a:latin typeface="Microsoft Sans Serif" panose="020B0604020202020204" pitchFamily="34" charset="0"/>
                <a:cs typeface="Microsoft Sans Serif" panose="020B0604020202020204" pitchFamily="34" charset="0"/>
              </a:rPr>
              <a:t>ipc</a:t>
            </a:r>
            <a:endParaRPr lang="en-GB" dirty="0">
              <a:solidFill>
                <a:schemeClr val="tx2"/>
              </a:solidFill>
              <a:latin typeface="Microsoft Sans Serif" panose="020B0604020202020204" pitchFamily="34" charset="0"/>
              <a:cs typeface="Microsoft Sans Serif" panose="020B0604020202020204" pitchFamily="34" charset="0"/>
            </a:endParaRPr>
          </a:p>
        </p:txBody>
      </p:sp>
      <p:sp>
        <p:nvSpPr>
          <p:cNvPr id="10" name="Rectangle 9">
            <a:extLst>
              <a:ext uri="{FF2B5EF4-FFF2-40B4-BE49-F238E27FC236}">
                <a16:creationId xmlns:a16="http://schemas.microsoft.com/office/drawing/2014/main" id="{8136AD18-AD12-064A-8E11-FBD2FD1D9069}"/>
              </a:ext>
            </a:extLst>
          </p:cNvPr>
          <p:cNvSpPr/>
          <p:nvPr/>
        </p:nvSpPr>
        <p:spPr>
          <a:xfrm>
            <a:off x="4244371" y="2052843"/>
            <a:ext cx="6922317" cy="646331"/>
          </a:xfrm>
          <a:prstGeom prst="rect">
            <a:avLst/>
          </a:prstGeom>
        </p:spPr>
        <p:txBody>
          <a:bodyPr wrap="square">
            <a:spAutoFit/>
          </a:bodyPr>
          <a:lstStyle/>
          <a:p>
            <a:r>
              <a:rPr lang="en-GB" dirty="0">
                <a:solidFill>
                  <a:schemeClr val="tx2"/>
                </a:solidFill>
                <a:latin typeface="Microsoft Sans Serif" panose="020B0604020202020204" pitchFamily="34" charset="0"/>
                <a:cs typeface="Microsoft Sans Serif" panose="020B0604020202020204" pitchFamily="34" charset="0"/>
              </a:rPr>
              <a:t>http://</a:t>
            </a:r>
            <a:r>
              <a:rPr lang="en-GB" dirty="0" err="1">
                <a:solidFill>
                  <a:schemeClr val="tx2"/>
                </a:solidFill>
                <a:latin typeface="Microsoft Sans Serif" panose="020B0604020202020204" pitchFamily="34" charset="0"/>
                <a:cs typeface="Microsoft Sans Serif" panose="020B0604020202020204" pitchFamily="34" charset="0"/>
              </a:rPr>
              <a:t>www.worldrowing.com</a:t>
            </a:r>
            <a:r>
              <a:rPr lang="en-GB" dirty="0">
                <a:solidFill>
                  <a:schemeClr val="tx2"/>
                </a:solidFill>
                <a:latin typeface="Microsoft Sans Serif" panose="020B0604020202020204" pitchFamily="34" charset="0"/>
                <a:cs typeface="Microsoft Sans Serif" panose="020B0604020202020204" pitchFamily="34" charset="0"/>
              </a:rPr>
              <a:t>/mm//Document/General/General/13/08/49/2018WR-Strategicframeworkv3(002)_</a:t>
            </a:r>
            <a:r>
              <a:rPr lang="en-GB" dirty="0" err="1">
                <a:solidFill>
                  <a:schemeClr val="tx2"/>
                </a:solidFill>
                <a:latin typeface="Microsoft Sans Serif" panose="020B0604020202020204" pitchFamily="34" charset="0"/>
                <a:cs typeface="Microsoft Sans Serif" panose="020B0604020202020204" pitchFamily="34" charset="0"/>
              </a:rPr>
              <a:t>English.pdf</a:t>
            </a:r>
            <a:endParaRPr lang="en-GB" dirty="0">
              <a:solidFill>
                <a:schemeClr val="tx2"/>
              </a:solidFill>
              <a:latin typeface="Microsoft Sans Serif" panose="020B0604020202020204" pitchFamily="34" charset="0"/>
              <a:cs typeface="Microsoft Sans Serif" panose="020B0604020202020204" pitchFamily="34" charset="0"/>
            </a:endParaRPr>
          </a:p>
        </p:txBody>
      </p:sp>
      <p:pic>
        <p:nvPicPr>
          <p:cNvPr id="11" name="Picture 10">
            <a:extLst>
              <a:ext uri="{FF2B5EF4-FFF2-40B4-BE49-F238E27FC236}">
                <a16:creationId xmlns:a16="http://schemas.microsoft.com/office/drawing/2014/main" id="{7E482007-26D6-AF42-AB43-63DA2C09F461}"/>
              </a:ext>
            </a:extLst>
          </p:cNvPr>
          <p:cNvPicPr>
            <a:picLocks noChangeAspect="1"/>
          </p:cNvPicPr>
          <p:nvPr/>
        </p:nvPicPr>
        <p:blipFill>
          <a:blip r:embed="rId5"/>
          <a:stretch>
            <a:fillRect/>
          </a:stretch>
        </p:blipFill>
        <p:spPr>
          <a:xfrm>
            <a:off x="1100310" y="1738579"/>
            <a:ext cx="1695245" cy="1056544"/>
          </a:xfrm>
          <a:prstGeom prst="rect">
            <a:avLst/>
          </a:prstGeom>
        </p:spPr>
      </p:pic>
    </p:spTree>
    <p:extLst>
      <p:ext uri="{BB962C8B-B14F-4D97-AF65-F5344CB8AC3E}">
        <p14:creationId xmlns:p14="http://schemas.microsoft.com/office/powerpoint/2010/main" val="288963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that are standing in the water&#10;&#10;Description automatically generated">
            <a:extLst>
              <a:ext uri="{FF2B5EF4-FFF2-40B4-BE49-F238E27FC236}">
                <a16:creationId xmlns:a16="http://schemas.microsoft.com/office/drawing/2014/main" id="{F85D66DE-886B-AA45-8298-D34E78651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684" y="1101969"/>
            <a:ext cx="7508528" cy="5631396"/>
          </a:xfrm>
          <a:prstGeom prst="rect">
            <a:avLst/>
          </a:prstGeom>
        </p:spPr>
      </p:pic>
    </p:spTree>
    <p:extLst>
      <p:ext uri="{BB962C8B-B14F-4D97-AF65-F5344CB8AC3E}">
        <p14:creationId xmlns:p14="http://schemas.microsoft.com/office/powerpoint/2010/main" val="3777277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Box 6"/>
          <p:cNvSpPr txBox="1">
            <a:spLocks noChangeArrowheads="1"/>
          </p:cNvSpPr>
          <p:nvPr/>
        </p:nvSpPr>
        <p:spPr bwMode="auto">
          <a:xfrm>
            <a:off x="3321293" y="5684425"/>
            <a:ext cx="561902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fr-FR" sz="4400" i="1" dirty="0">
                <a:solidFill>
                  <a:prstClr val="white"/>
                </a:solidFill>
                <a:latin typeface="Arial" charset="0"/>
              </a:rPr>
              <a:t>Thank you!</a:t>
            </a:r>
          </a:p>
        </p:txBody>
      </p:sp>
      <p:pic>
        <p:nvPicPr>
          <p:cNvPr id="6" name="Imag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7384"/>
            <a:ext cx="12192000" cy="6885384"/>
          </a:xfrm>
          <a:prstGeom prst="rect">
            <a:avLst/>
          </a:prstGeom>
        </p:spPr>
      </p:pic>
      <p:sp>
        <p:nvSpPr>
          <p:cNvPr id="7" name="Title 1"/>
          <p:cNvSpPr txBox="1">
            <a:spLocks/>
          </p:cNvSpPr>
          <p:nvPr/>
        </p:nvSpPr>
        <p:spPr>
          <a:xfrm>
            <a:off x="4447308" y="4732444"/>
            <a:ext cx="6217227" cy="951981"/>
          </a:xfrm>
          <a:prstGeom prst="rect">
            <a:avLst/>
          </a:prstGeom>
          <a:solidFill>
            <a:schemeClr val="accent2">
              <a:alpha val="64000"/>
            </a:schemeClr>
          </a:solidFill>
          <a:ln>
            <a:noFill/>
          </a:ln>
        </p:spPr>
        <p:txBody>
          <a:bodyPr vert="horz" lIns="91440" tIns="45720" rIns="91440" bIns="45720" rtlCol="0" anchor="ctr">
            <a:normAutofit/>
          </a:bodyPr>
          <a:lstStyle>
            <a:lvl1pPr algn="l" defTabSz="914400" rtl="0" eaLnBrk="1" latinLnBrk="0" hangingPunct="1">
              <a:spcBef>
                <a:spcPct val="0"/>
              </a:spcBef>
              <a:buNone/>
              <a:defRPr sz="4000" kern="1200">
                <a:solidFill>
                  <a:schemeClr val="bg1"/>
                </a:solidFill>
                <a:latin typeface="Microsoft Sans Serif" panose="020B0604020202020204" pitchFamily="34" charset="0"/>
                <a:ea typeface="+mj-ea"/>
                <a:cs typeface="Microsoft Sans Serif" panose="020B0604020202020204" pitchFamily="34" charset="0"/>
              </a:defRPr>
            </a:lvl1pPr>
          </a:lstStyle>
          <a:p>
            <a:pPr algn="r"/>
            <a:r>
              <a:rPr lang="en-US" dirty="0"/>
              <a:t>Thank you !</a:t>
            </a:r>
            <a:endParaRPr lang="en-IN" dirty="0"/>
          </a:p>
        </p:txBody>
      </p:sp>
      <p:pic>
        <p:nvPicPr>
          <p:cNvPr id="8" name="Imag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940315" y="116633"/>
            <a:ext cx="2842218" cy="1538757"/>
          </a:xfrm>
          <a:prstGeom prst="rect">
            <a:avLst/>
          </a:prstGeom>
        </p:spPr>
      </p:pic>
    </p:spTree>
    <p:extLst>
      <p:ext uri="{BB962C8B-B14F-4D97-AF65-F5344CB8AC3E}">
        <p14:creationId xmlns:p14="http://schemas.microsoft.com/office/powerpoint/2010/main" val="312161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next to a body of water&#10;&#10;Description automatically generated">
            <a:extLst>
              <a:ext uri="{FF2B5EF4-FFF2-40B4-BE49-F238E27FC236}">
                <a16:creationId xmlns:a16="http://schemas.microsoft.com/office/drawing/2014/main" id="{DB98B57D-DBD0-334D-B1C9-B3895F714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5473" y="1113737"/>
            <a:ext cx="7333786" cy="5500340"/>
          </a:xfrm>
          <a:prstGeom prst="rect">
            <a:avLst/>
          </a:prstGeom>
        </p:spPr>
      </p:pic>
    </p:spTree>
    <p:extLst>
      <p:ext uri="{BB962C8B-B14F-4D97-AF65-F5344CB8AC3E}">
        <p14:creationId xmlns:p14="http://schemas.microsoft.com/office/powerpoint/2010/main" val="39094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8F24E-250E-3349-A599-D29B3D18D524}"/>
              </a:ext>
            </a:extLst>
          </p:cNvPr>
          <p:cNvSpPr>
            <a:spLocks noGrp="1"/>
          </p:cNvSpPr>
          <p:nvPr>
            <p:ph type="title"/>
          </p:nvPr>
        </p:nvSpPr>
        <p:spPr/>
        <p:txBody>
          <a:bodyPr/>
          <a:lstStyle/>
          <a:p>
            <a:r>
              <a:rPr lang="en-GB" dirty="0"/>
              <a:t>Inclusive Rowing Provision</a:t>
            </a:r>
          </a:p>
        </p:txBody>
      </p:sp>
      <p:sp>
        <p:nvSpPr>
          <p:cNvPr id="3" name="Rectangle 2">
            <a:extLst>
              <a:ext uri="{FF2B5EF4-FFF2-40B4-BE49-F238E27FC236}">
                <a16:creationId xmlns:a16="http://schemas.microsoft.com/office/drawing/2014/main" id="{1DEC3D30-2BFE-844F-A7DD-AC3C428E66ED}"/>
              </a:ext>
            </a:extLst>
          </p:cNvPr>
          <p:cNvSpPr/>
          <p:nvPr/>
        </p:nvSpPr>
        <p:spPr>
          <a:xfrm>
            <a:off x="855783" y="1600068"/>
            <a:ext cx="8522679" cy="2006703"/>
          </a:xfrm>
          <a:prstGeom prst="rect">
            <a:avLst/>
          </a:prstGeom>
        </p:spPr>
        <p:txBody>
          <a:bodyPr wrap="square">
            <a:spAutoFit/>
          </a:bodyPr>
          <a:lstStyle/>
          <a:p>
            <a:pPr marL="457200" lvl="2">
              <a:spcBef>
                <a:spcPct val="20000"/>
              </a:spcBef>
              <a:spcAft>
                <a:spcPts val="600"/>
              </a:spcAft>
              <a:buSzPct val="90000"/>
            </a:pPr>
            <a:r>
              <a:rPr lang="en-GB" dirty="0">
                <a:solidFill>
                  <a:schemeClr val="tx2"/>
                </a:solidFill>
                <a:latin typeface="Microsoft Sans Serif" panose="020B0604020202020204" pitchFamily="34" charset="0"/>
                <a:cs typeface="Microsoft Sans Serif" panose="020B0604020202020204" pitchFamily="34" charset="0"/>
              </a:rPr>
              <a:t>There are four key elements to the delivery of Inclusive Rowing Provision </a:t>
            </a:r>
          </a:p>
          <a:p>
            <a:pPr marL="1257300" lvl="3"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Consultation</a:t>
            </a:r>
          </a:p>
          <a:p>
            <a:pPr marL="1257300" lvl="3"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Communication</a:t>
            </a:r>
          </a:p>
          <a:p>
            <a:pPr marL="1257300" lvl="3"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Coaching</a:t>
            </a:r>
          </a:p>
          <a:p>
            <a:pPr marL="1257300" lvl="3"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Club Administration</a:t>
            </a:r>
            <a:endParaRPr lang="en-GB" sz="2000" dirty="0">
              <a:solidFill>
                <a:schemeClr val="tx2"/>
              </a:solidFill>
              <a:latin typeface="Microsoft Sans Serif" panose="020B0604020202020204" pitchFamily="34" charset="0"/>
              <a:cs typeface="Microsoft Sans Serif" panose="020B0604020202020204" pitchFamily="34" charset="0"/>
            </a:endParaRPr>
          </a:p>
        </p:txBody>
      </p:sp>
      <p:sp>
        <p:nvSpPr>
          <p:cNvPr id="4" name="Rectangle 2">
            <a:extLst>
              <a:ext uri="{FF2B5EF4-FFF2-40B4-BE49-F238E27FC236}">
                <a16:creationId xmlns:a16="http://schemas.microsoft.com/office/drawing/2014/main" id="{EE5D564C-7005-C14A-85C8-18BA9EC71906}"/>
              </a:ext>
            </a:extLst>
          </p:cNvPr>
          <p:cNvSpPr>
            <a:spLocks noChangeArrowheads="1"/>
          </p:cNvSpPr>
          <p:nvPr/>
        </p:nvSpPr>
        <p:spPr bwMode="auto">
          <a:xfrm>
            <a:off x="1793631" y="36067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2" descr="inclusion">
            <a:extLst>
              <a:ext uri="{FF2B5EF4-FFF2-40B4-BE49-F238E27FC236}">
                <a16:creationId xmlns:a16="http://schemas.microsoft.com/office/drawing/2014/main" id="{871E7319-726C-7747-97A3-D3C33F74B4FF}"/>
              </a:ext>
            </a:extLst>
          </p:cNvPr>
          <p:cNvPicPr>
            <a:picLocks noChangeArrowheads="1"/>
          </p:cNvPicPr>
          <p:nvPr/>
        </p:nvPicPr>
        <p:blipFill>
          <a:blip r:embed="rId4" r:link="rId5">
            <a:clrChange>
              <a:clrFrom>
                <a:srgbClr val="99CCFF"/>
              </a:clrFrom>
              <a:clrTo>
                <a:srgbClr val="99CCFF">
                  <a:alpha val="0"/>
                </a:srgbClr>
              </a:clrTo>
            </a:clrChange>
            <a:grayscl/>
            <a:extLst>
              <a:ext uri="{28A0092B-C50C-407E-A947-70E740481C1C}">
                <a14:useLocalDpi xmlns:a14="http://schemas.microsoft.com/office/drawing/2010/main" val="0"/>
              </a:ext>
            </a:extLst>
          </a:blip>
          <a:srcRect/>
          <a:stretch>
            <a:fillRect/>
          </a:stretch>
        </p:blipFill>
        <p:spPr bwMode="auto">
          <a:xfrm>
            <a:off x="1793631" y="3606771"/>
            <a:ext cx="5092700" cy="261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31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E489-DD53-3041-9E0B-7D1A8C796BCA}"/>
              </a:ext>
            </a:extLst>
          </p:cNvPr>
          <p:cNvSpPr>
            <a:spLocks noGrp="1"/>
          </p:cNvSpPr>
          <p:nvPr>
            <p:ph type="title"/>
          </p:nvPr>
        </p:nvSpPr>
        <p:spPr/>
        <p:txBody>
          <a:bodyPr/>
          <a:lstStyle/>
          <a:p>
            <a:r>
              <a:rPr lang="en-GB" dirty="0"/>
              <a:t>Barriers to Participation</a:t>
            </a:r>
          </a:p>
        </p:txBody>
      </p:sp>
      <p:pic>
        <p:nvPicPr>
          <p:cNvPr id="4" name="image1.jpeg">
            <a:extLst>
              <a:ext uri="{FF2B5EF4-FFF2-40B4-BE49-F238E27FC236}">
                <a16:creationId xmlns:a16="http://schemas.microsoft.com/office/drawing/2014/main" id="{61C0FFEE-E8F9-DB45-8314-5854558123BD}"/>
              </a:ext>
            </a:extLst>
          </p:cNvPr>
          <p:cNvPicPr/>
          <p:nvPr/>
        </p:nvPicPr>
        <p:blipFill>
          <a:blip r:embed="rId3" cstate="print"/>
          <a:stretch>
            <a:fillRect/>
          </a:stretch>
        </p:blipFill>
        <p:spPr>
          <a:xfrm>
            <a:off x="1000809" y="1409181"/>
            <a:ext cx="3067685" cy="1440815"/>
          </a:xfrm>
          <a:prstGeom prst="rect">
            <a:avLst/>
          </a:prstGeom>
        </p:spPr>
      </p:pic>
      <p:sp>
        <p:nvSpPr>
          <p:cNvPr id="6" name="Rectangle 5">
            <a:extLst>
              <a:ext uri="{FF2B5EF4-FFF2-40B4-BE49-F238E27FC236}">
                <a16:creationId xmlns:a16="http://schemas.microsoft.com/office/drawing/2014/main" id="{C041522D-2B94-A248-9EFD-5B4688A2C9EA}"/>
              </a:ext>
            </a:extLst>
          </p:cNvPr>
          <p:cNvSpPr/>
          <p:nvPr/>
        </p:nvSpPr>
        <p:spPr>
          <a:xfrm>
            <a:off x="576941" y="2849996"/>
            <a:ext cx="9470573" cy="4342727"/>
          </a:xfrm>
          <a:prstGeom prst="rect">
            <a:avLst/>
          </a:prstGeom>
        </p:spPr>
        <p:txBody>
          <a:bodyPr wrap="square">
            <a:spAutoFit/>
          </a:bodyPr>
          <a:lstStyle/>
          <a:p>
            <a:pPr marL="1257300" lvl="3" indent="-342900">
              <a:spcBef>
                <a:spcPct val="20000"/>
              </a:spcBef>
              <a:spcAft>
                <a:spcPts val="600"/>
              </a:spcAft>
              <a:buSzPct val="90000"/>
              <a:buBlip>
                <a:blip r:embed="rId4"/>
              </a:buBlip>
            </a:pPr>
            <a:r>
              <a:rPr lang="en-US" dirty="0">
                <a:solidFill>
                  <a:schemeClr val="tx2"/>
                </a:solidFill>
                <a:latin typeface="Microsoft Sans Serif" panose="020B0604020202020204" pitchFamily="34" charset="0"/>
                <a:cs typeface="Microsoft Sans Serif" panose="020B0604020202020204" pitchFamily="34" charset="0"/>
              </a:rPr>
              <a:t>Lack of early experiences in sport </a:t>
            </a:r>
          </a:p>
          <a:p>
            <a:pPr marL="1257300" lvl="3" indent="-342900">
              <a:spcBef>
                <a:spcPct val="20000"/>
              </a:spcBef>
              <a:spcAft>
                <a:spcPts val="600"/>
              </a:spcAft>
              <a:buSzPct val="90000"/>
              <a:buBlip>
                <a:blip r:embed="rId4"/>
              </a:buBlip>
            </a:pPr>
            <a:r>
              <a:rPr lang="en-US" dirty="0">
                <a:solidFill>
                  <a:schemeClr val="tx2"/>
                </a:solidFill>
                <a:latin typeface="Microsoft Sans Serif" panose="020B0604020202020204" pitchFamily="34" charset="0"/>
                <a:cs typeface="Microsoft Sans Serif" panose="020B0604020202020204" pitchFamily="34" charset="0"/>
              </a:rPr>
              <a:t>Lack of understanding and awareness of how to include people with a disability in sport</a:t>
            </a:r>
          </a:p>
          <a:p>
            <a:pPr marL="1257300" lvl="3" indent="-342900">
              <a:spcBef>
                <a:spcPct val="20000"/>
              </a:spcBef>
              <a:spcAft>
                <a:spcPts val="600"/>
              </a:spcAft>
              <a:buSzPct val="90000"/>
              <a:buBlip>
                <a:blip r:embed="rId4"/>
              </a:buBlip>
            </a:pPr>
            <a:r>
              <a:rPr lang="en-US" dirty="0">
                <a:solidFill>
                  <a:schemeClr val="tx2"/>
                </a:solidFill>
                <a:latin typeface="Microsoft Sans Serif" panose="020B0604020202020204" pitchFamily="34" charset="0"/>
                <a:cs typeface="Microsoft Sans Serif" panose="020B0604020202020204" pitchFamily="34" charset="0"/>
              </a:rPr>
              <a:t>Limited opportunities and programmes for participation, training and competition</a:t>
            </a:r>
          </a:p>
          <a:p>
            <a:pPr marL="1257300" lvl="3" indent="-342900">
              <a:spcBef>
                <a:spcPct val="20000"/>
              </a:spcBef>
              <a:spcAft>
                <a:spcPts val="600"/>
              </a:spcAft>
              <a:buSzPct val="90000"/>
              <a:buBlip>
                <a:blip r:embed="rId4"/>
              </a:buBlip>
            </a:pPr>
            <a:r>
              <a:rPr lang="en-US" dirty="0">
                <a:solidFill>
                  <a:schemeClr val="tx2"/>
                </a:solidFill>
                <a:latin typeface="Microsoft Sans Serif" panose="020B0604020202020204" pitchFamily="34" charset="0"/>
                <a:cs typeface="Microsoft Sans Serif" panose="020B0604020202020204" pitchFamily="34" charset="0"/>
              </a:rPr>
              <a:t>Lack of accessible facilities, such as safe access to water and training facilities</a:t>
            </a:r>
          </a:p>
          <a:p>
            <a:pPr marL="1257300" lvl="3" indent="-342900">
              <a:spcBef>
                <a:spcPct val="20000"/>
              </a:spcBef>
              <a:spcAft>
                <a:spcPts val="600"/>
              </a:spcAft>
              <a:buSzPct val="90000"/>
              <a:buBlip>
                <a:blip r:embed="rId4"/>
              </a:buBlip>
            </a:pPr>
            <a:r>
              <a:rPr lang="en-US" dirty="0">
                <a:solidFill>
                  <a:schemeClr val="tx2"/>
                </a:solidFill>
                <a:latin typeface="Microsoft Sans Serif" panose="020B0604020202020204" pitchFamily="34" charset="0"/>
                <a:cs typeface="Microsoft Sans Serif" panose="020B0604020202020204" pitchFamily="34" charset="0"/>
              </a:rPr>
              <a:t>Limited accessible transportation</a:t>
            </a:r>
          </a:p>
          <a:p>
            <a:pPr marL="1257300" lvl="3" indent="-342900">
              <a:spcBef>
                <a:spcPct val="20000"/>
              </a:spcBef>
              <a:spcAft>
                <a:spcPts val="600"/>
              </a:spcAft>
              <a:buSzPct val="90000"/>
              <a:buBlip>
                <a:blip r:embed="rId4"/>
              </a:buBlip>
            </a:pPr>
            <a:r>
              <a:rPr lang="en-US" dirty="0">
                <a:solidFill>
                  <a:schemeClr val="tx2"/>
                </a:solidFill>
                <a:latin typeface="Microsoft Sans Serif" panose="020B0604020202020204" pitchFamily="34" charset="0"/>
                <a:cs typeface="Microsoft Sans Serif" panose="020B0604020202020204" pitchFamily="34" charset="0"/>
              </a:rPr>
              <a:t>Limiting psychological and sociological factors including attitudes towards disability of parents, coaches, teachers and even people with disabilities themselves</a:t>
            </a:r>
          </a:p>
          <a:p>
            <a:pPr marL="1257300" lvl="3" indent="-342900">
              <a:spcBef>
                <a:spcPct val="20000"/>
              </a:spcBef>
              <a:spcAft>
                <a:spcPts val="600"/>
              </a:spcAft>
              <a:buSzPct val="90000"/>
              <a:buBlip>
                <a:blip r:embed="rId4"/>
              </a:buBlip>
            </a:pPr>
            <a:r>
              <a:rPr lang="en-US" dirty="0">
                <a:solidFill>
                  <a:schemeClr val="tx2"/>
                </a:solidFill>
                <a:latin typeface="Microsoft Sans Serif" panose="020B0604020202020204" pitchFamily="34" charset="0"/>
                <a:cs typeface="Microsoft Sans Serif" panose="020B0604020202020204" pitchFamily="34" charset="0"/>
              </a:rPr>
              <a:t>Limited access to information and resources</a:t>
            </a:r>
            <a:endParaRPr lang="en-GB" sz="2000" dirty="0">
              <a:solidFill>
                <a:schemeClr val="tx2"/>
              </a:solidFill>
              <a:latin typeface="Microsoft Sans Serif" panose="020B0604020202020204" pitchFamily="34" charset="0"/>
              <a:cs typeface="Microsoft Sans Serif" panose="020B0604020202020204" pitchFamily="34" charset="0"/>
            </a:endParaRPr>
          </a:p>
          <a:p>
            <a:pPr marL="914400" lvl="3">
              <a:spcBef>
                <a:spcPct val="20000"/>
              </a:spcBef>
              <a:spcAft>
                <a:spcPts val="600"/>
              </a:spcAft>
              <a:buSzPct val="90000"/>
            </a:pPr>
            <a:endParaRPr lang="en-GB" dirty="0"/>
          </a:p>
        </p:txBody>
      </p:sp>
    </p:spTree>
    <p:extLst>
      <p:ext uri="{BB962C8B-B14F-4D97-AF65-F5344CB8AC3E}">
        <p14:creationId xmlns:p14="http://schemas.microsoft.com/office/powerpoint/2010/main" val="330024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FB18E-C55F-8344-A450-67780417D2B0}"/>
              </a:ext>
            </a:extLst>
          </p:cNvPr>
          <p:cNvSpPr>
            <a:spLocks noGrp="1"/>
          </p:cNvSpPr>
          <p:nvPr>
            <p:ph type="title"/>
          </p:nvPr>
        </p:nvSpPr>
        <p:spPr/>
        <p:txBody>
          <a:bodyPr/>
          <a:lstStyle/>
          <a:p>
            <a:r>
              <a:rPr lang="en-GB" dirty="0"/>
              <a:t>Development Plan/Strategy</a:t>
            </a:r>
          </a:p>
        </p:txBody>
      </p:sp>
      <p:pic>
        <p:nvPicPr>
          <p:cNvPr id="3" name="image1.jpeg">
            <a:extLst>
              <a:ext uri="{FF2B5EF4-FFF2-40B4-BE49-F238E27FC236}">
                <a16:creationId xmlns:a16="http://schemas.microsoft.com/office/drawing/2014/main" id="{A84A5F2D-7CBC-0246-A912-D8F479DA3D0B}"/>
              </a:ext>
            </a:extLst>
          </p:cNvPr>
          <p:cNvPicPr/>
          <p:nvPr/>
        </p:nvPicPr>
        <p:blipFill>
          <a:blip r:embed="rId3" cstate="print"/>
          <a:stretch>
            <a:fillRect/>
          </a:stretch>
        </p:blipFill>
        <p:spPr>
          <a:xfrm>
            <a:off x="1000809" y="1409181"/>
            <a:ext cx="3067685" cy="1440815"/>
          </a:xfrm>
          <a:prstGeom prst="rect">
            <a:avLst/>
          </a:prstGeom>
        </p:spPr>
      </p:pic>
      <p:sp>
        <p:nvSpPr>
          <p:cNvPr id="4" name="Rectangle 3">
            <a:extLst>
              <a:ext uri="{FF2B5EF4-FFF2-40B4-BE49-F238E27FC236}">
                <a16:creationId xmlns:a16="http://schemas.microsoft.com/office/drawing/2014/main" id="{81F15539-3945-4041-8606-5BB6D40C4BC2}"/>
              </a:ext>
            </a:extLst>
          </p:cNvPr>
          <p:cNvSpPr/>
          <p:nvPr/>
        </p:nvSpPr>
        <p:spPr>
          <a:xfrm>
            <a:off x="629961" y="2525945"/>
            <a:ext cx="6096000" cy="3644075"/>
          </a:xfrm>
          <a:prstGeom prst="rect">
            <a:avLst/>
          </a:prstGeom>
        </p:spPr>
        <p:txBody>
          <a:bodyPr>
            <a:spAutoFit/>
          </a:bodyPr>
          <a:lstStyle/>
          <a:p>
            <a:pPr marL="914400" lvl="3">
              <a:spcBef>
                <a:spcPct val="20000"/>
              </a:spcBef>
              <a:spcAft>
                <a:spcPts val="600"/>
              </a:spcAft>
              <a:buSzPct val="90000"/>
            </a:pPr>
            <a:endParaRPr lang="en-GB" dirty="0">
              <a:solidFill>
                <a:schemeClr val="tx2"/>
              </a:solidFill>
              <a:latin typeface="Microsoft Sans Serif" panose="020B0604020202020204" pitchFamily="34" charset="0"/>
              <a:cs typeface="Microsoft Sans Serif" panose="020B0604020202020204" pitchFamily="34" charset="0"/>
            </a:endParaRPr>
          </a:p>
          <a:p>
            <a:pPr marL="1257300" lvl="3" indent="-342900">
              <a:spcBef>
                <a:spcPct val="20000"/>
              </a:spcBef>
              <a:spcAft>
                <a:spcPts val="600"/>
              </a:spcAft>
              <a:buSzPct val="90000"/>
              <a:buBlip>
                <a:blip r:embed="rId4"/>
              </a:buBlip>
            </a:pPr>
            <a:r>
              <a:rPr lang="en-GB" dirty="0">
                <a:solidFill>
                  <a:schemeClr val="tx2"/>
                </a:solidFill>
                <a:latin typeface="Microsoft Sans Serif" panose="020B0604020202020204" pitchFamily="34" charset="0"/>
                <a:cs typeface="Microsoft Sans Serif" panose="020B0604020202020204" pitchFamily="34" charset="0"/>
              </a:rPr>
              <a:t>Objectives for programme</a:t>
            </a:r>
          </a:p>
          <a:p>
            <a:pPr marL="1257300" lvl="3" indent="-342900">
              <a:spcBef>
                <a:spcPct val="20000"/>
              </a:spcBef>
              <a:spcAft>
                <a:spcPts val="600"/>
              </a:spcAft>
              <a:buSzPct val="90000"/>
              <a:buBlip>
                <a:blip r:embed="rId4"/>
              </a:buBlip>
            </a:pPr>
            <a:r>
              <a:rPr lang="en-GB" dirty="0">
                <a:solidFill>
                  <a:schemeClr val="tx2"/>
                </a:solidFill>
                <a:latin typeface="Microsoft Sans Serif" panose="020B0604020202020204" pitchFamily="34" charset="0"/>
                <a:cs typeface="Microsoft Sans Serif" panose="020B0604020202020204" pitchFamily="34" charset="0"/>
              </a:rPr>
              <a:t>Recruitment Strategy</a:t>
            </a:r>
          </a:p>
          <a:p>
            <a:pPr marL="1257300" lvl="3" indent="-342900">
              <a:spcBef>
                <a:spcPct val="20000"/>
              </a:spcBef>
              <a:spcAft>
                <a:spcPts val="600"/>
              </a:spcAft>
              <a:buSzPct val="90000"/>
              <a:buBlip>
                <a:blip r:embed="rId4"/>
              </a:buBlip>
            </a:pPr>
            <a:r>
              <a:rPr lang="en-GB" dirty="0">
                <a:solidFill>
                  <a:schemeClr val="tx2"/>
                </a:solidFill>
                <a:latin typeface="Microsoft Sans Serif" panose="020B0604020202020204" pitchFamily="34" charset="0"/>
                <a:cs typeface="Microsoft Sans Serif" panose="020B0604020202020204" pitchFamily="34" charset="0"/>
              </a:rPr>
              <a:t>Budget</a:t>
            </a:r>
          </a:p>
          <a:p>
            <a:pPr marL="1257300" lvl="3" indent="-342900">
              <a:spcBef>
                <a:spcPct val="20000"/>
              </a:spcBef>
              <a:spcAft>
                <a:spcPts val="600"/>
              </a:spcAft>
              <a:buSzPct val="90000"/>
              <a:buBlip>
                <a:blip r:embed="rId4"/>
              </a:buBlip>
            </a:pPr>
            <a:r>
              <a:rPr lang="en-GB" dirty="0">
                <a:solidFill>
                  <a:schemeClr val="tx2"/>
                </a:solidFill>
                <a:latin typeface="Microsoft Sans Serif" panose="020B0604020202020204" pitchFamily="34" charset="0"/>
                <a:cs typeface="Microsoft Sans Serif" panose="020B0604020202020204" pitchFamily="34" charset="0"/>
              </a:rPr>
              <a:t>Local Partners</a:t>
            </a:r>
          </a:p>
          <a:p>
            <a:pPr marL="1257300" lvl="3" indent="-342900">
              <a:spcBef>
                <a:spcPct val="20000"/>
              </a:spcBef>
              <a:spcAft>
                <a:spcPts val="600"/>
              </a:spcAft>
              <a:buSzPct val="90000"/>
              <a:buBlip>
                <a:blip r:embed="rId4"/>
              </a:buBlip>
            </a:pPr>
            <a:r>
              <a:rPr lang="en-GB" dirty="0">
                <a:solidFill>
                  <a:schemeClr val="tx2"/>
                </a:solidFill>
                <a:latin typeface="Microsoft Sans Serif" panose="020B0604020202020204" pitchFamily="34" charset="0"/>
                <a:cs typeface="Microsoft Sans Serif" panose="020B0604020202020204" pitchFamily="34" charset="0"/>
              </a:rPr>
              <a:t>Strategic Partners</a:t>
            </a:r>
          </a:p>
          <a:p>
            <a:pPr marL="1257300" lvl="3" indent="-342900">
              <a:spcBef>
                <a:spcPct val="20000"/>
              </a:spcBef>
              <a:spcAft>
                <a:spcPts val="600"/>
              </a:spcAft>
              <a:buSzPct val="90000"/>
              <a:buBlip>
                <a:blip r:embed="rId4"/>
              </a:buBlip>
            </a:pPr>
            <a:r>
              <a:rPr lang="en-GB" dirty="0">
                <a:solidFill>
                  <a:schemeClr val="tx2"/>
                </a:solidFill>
                <a:latin typeface="Microsoft Sans Serif" panose="020B0604020202020204" pitchFamily="34" charset="0"/>
                <a:cs typeface="Microsoft Sans Serif" panose="020B0604020202020204" pitchFamily="34" charset="0"/>
              </a:rPr>
              <a:t>Coaching Resources</a:t>
            </a:r>
          </a:p>
          <a:p>
            <a:pPr marL="1714500" lvl="4" indent="-342900">
              <a:spcBef>
                <a:spcPct val="20000"/>
              </a:spcBef>
              <a:spcAft>
                <a:spcPts val="600"/>
              </a:spcAft>
              <a:buSzPct val="90000"/>
              <a:buBlip>
                <a:blip r:embed="rId4"/>
              </a:buBlip>
            </a:pPr>
            <a:endParaRPr lang="en-GB" dirty="0">
              <a:solidFill>
                <a:schemeClr val="tx2"/>
              </a:solidFill>
              <a:latin typeface="Microsoft Sans Serif" panose="020B0604020202020204" pitchFamily="34" charset="0"/>
              <a:cs typeface="Microsoft Sans Serif" panose="020B0604020202020204" pitchFamily="34" charset="0"/>
            </a:endParaRPr>
          </a:p>
          <a:p>
            <a:pPr marL="914400" lvl="3">
              <a:spcBef>
                <a:spcPct val="20000"/>
              </a:spcBef>
              <a:spcAft>
                <a:spcPts val="600"/>
              </a:spcAft>
              <a:buSzPct val="90000"/>
            </a:pPr>
            <a:endParaRPr lang="en-GB" dirty="0">
              <a:solidFill>
                <a:schemeClr val="tx2"/>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24694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876E-C5B3-2F4B-BA12-F597F3D090D0}"/>
              </a:ext>
            </a:extLst>
          </p:cNvPr>
          <p:cNvSpPr>
            <a:spLocks noGrp="1"/>
          </p:cNvSpPr>
          <p:nvPr>
            <p:ph type="title"/>
          </p:nvPr>
        </p:nvSpPr>
        <p:spPr/>
        <p:txBody>
          <a:bodyPr/>
          <a:lstStyle/>
          <a:p>
            <a:r>
              <a:rPr lang="en-GB" dirty="0"/>
              <a:t>Considerations</a:t>
            </a:r>
          </a:p>
        </p:txBody>
      </p:sp>
      <p:sp>
        <p:nvSpPr>
          <p:cNvPr id="3" name="Rectangle 2">
            <a:extLst>
              <a:ext uri="{FF2B5EF4-FFF2-40B4-BE49-F238E27FC236}">
                <a16:creationId xmlns:a16="http://schemas.microsoft.com/office/drawing/2014/main" id="{4AF99B96-BBC0-9445-BCBB-CB00C99AED02}"/>
              </a:ext>
            </a:extLst>
          </p:cNvPr>
          <p:cNvSpPr/>
          <p:nvPr/>
        </p:nvSpPr>
        <p:spPr>
          <a:xfrm>
            <a:off x="669898" y="2849996"/>
            <a:ext cx="7136780" cy="3644075"/>
          </a:xfrm>
          <a:prstGeom prst="rect">
            <a:avLst/>
          </a:prstGeom>
        </p:spPr>
        <p:txBody>
          <a:bodyPr wrap="square">
            <a:spAutoFit/>
          </a:bodyPr>
          <a:lstStyle/>
          <a:p>
            <a:pPr marL="1257300" lvl="3"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Start Small</a:t>
            </a:r>
          </a:p>
          <a:p>
            <a:pPr marL="1257300" lvl="3"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Define limitations (see access audit)</a:t>
            </a:r>
          </a:p>
          <a:p>
            <a:pPr marL="1257300" lvl="3"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Programme Structure (adapt learn-to-row programme)</a:t>
            </a:r>
          </a:p>
          <a:p>
            <a:pPr marL="1257300" lvl="3"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Equipment Resources (standard/adaptive)</a:t>
            </a:r>
          </a:p>
          <a:p>
            <a:pPr marL="1257300" lvl="3"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Programme Dates/Times</a:t>
            </a:r>
          </a:p>
          <a:p>
            <a:pPr marL="1257300" lvl="3"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Community/Local Support</a:t>
            </a:r>
          </a:p>
          <a:p>
            <a:pPr marL="1257300" lvl="3"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Grants for Equipment</a:t>
            </a:r>
          </a:p>
          <a:p>
            <a:pPr marL="1257300" lvl="3"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Sponsors</a:t>
            </a:r>
          </a:p>
          <a:p>
            <a:pPr marL="914400" lvl="3">
              <a:spcBef>
                <a:spcPct val="20000"/>
              </a:spcBef>
              <a:spcAft>
                <a:spcPts val="600"/>
              </a:spcAft>
              <a:buSzPct val="90000"/>
            </a:pPr>
            <a:r>
              <a:rPr lang="en-GB" dirty="0">
                <a:solidFill>
                  <a:schemeClr val="tx2"/>
                </a:solidFill>
                <a:latin typeface="Microsoft Sans Serif" panose="020B0604020202020204" pitchFamily="34" charset="0"/>
                <a:cs typeface="Microsoft Sans Serif" panose="020B0604020202020204" pitchFamily="34" charset="0"/>
              </a:rPr>
              <a:t> </a:t>
            </a:r>
            <a:endParaRPr lang="en-GB" dirty="0"/>
          </a:p>
        </p:txBody>
      </p:sp>
      <p:pic>
        <p:nvPicPr>
          <p:cNvPr id="4" name="image1.jpeg">
            <a:extLst>
              <a:ext uri="{FF2B5EF4-FFF2-40B4-BE49-F238E27FC236}">
                <a16:creationId xmlns:a16="http://schemas.microsoft.com/office/drawing/2014/main" id="{F20E70B0-1C87-DF47-A47E-80436D382201}"/>
              </a:ext>
            </a:extLst>
          </p:cNvPr>
          <p:cNvPicPr/>
          <p:nvPr/>
        </p:nvPicPr>
        <p:blipFill>
          <a:blip r:embed="rId4" cstate="print"/>
          <a:stretch>
            <a:fillRect/>
          </a:stretch>
        </p:blipFill>
        <p:spPr>
          <a:xfrm>
            <a:off x="1000809" y="1409181"/>
            <a:ext cx="3067685" cy="1440815"/>
          </a:xfrm>
          <a:prstGeom prst="rect">
            <a:avLst/>
          </a:prstGeom>
        </p:spPr>
      </p:pic>
    </p:spTree>
    <p:extLst>
      <p:ext uri="{BB962C8B-B14F-4D97-AF65-F5344CB8AC3E}">
        <p14:creationId xmlns:p14="http://schemas.microsoft.com/office/powerpoint/2010/main" val="367228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EEF2-C75F-1E4F-8866-EF77A1751B77}"/>
              </a:ext>
            </a:extLst>
          </p:cNvPr>
          <p:cNvSpPr>
            <a:spLocks noGrp="1"/>
          </p:cNvSpPr>
          <p:nvPr>
            <p:ph type="title"/>
          </p:nvPr>
        </p:nvSpPr>
        <p:spPr/>
        <p:txBody>
          <a:bodyPr/>
          <a:lstStyle/>
          <a:p>
            <a:r>
              <a:rPr lang="en-GB" dirty="0"/>
              <a:t>Benefits to the Individual</a:t>
            </a:r>
          </a:p>
        </p:txBody>
      </p:sp>
      <p:sp>
        <p:nvSpPr>
          <p:cNvPr id="3" name="Rectangle 2">
            <a:extLst>
              <a:ext uri="{FF2B5EF4-FFF2-40B4-BE49-F238E27FC236}">
                <a16:creationId xmlns:a16="http://schemas.microsoft.com/office/drawing/2014/main" id="{0CF7F844-1915-8147-AD15-B3A65EFCA2C9}"/>
              </a:ext>
            </a:extLst>
          </p:cNvPr>
          <p:cNvSpPr/>
          <p:nvPr/>
        </p:nvSpPr>
        <p:spPr>
          <a:xfrm>
            <a:off x="335361" y="2512539"/>
            <a:ext cx="9777468" cy="4607415"/>
          </a:xfrm>
          <a:prstGeom prst="rect">
            <a:avLst/>
          </a:prstGeom>
        </p:spPr>
        <p:txBody>
          <a:bodyPr wrap="square">
            <a:spAutoFit/>
          </a:bodyPr>
          <a:lstStyle/>
          <a:p>
            <a:pPr marL="914400" lvl="3">
              <a:spcBef>
                <a:spcPct val="20000"/>
              </a:spcBef>
              <a:spcAft>
                <a:spcPts val="600"/>
              </a:spcAft>
              <a:buSzPct val="90000"/>
            </a:pPr>
            <a:r>
              <a:rPr lang="en-GB" dirty="0">
                <a:solidFill>
                  <a:schemeClr val="tx2"/>
                </a:solidFill>
                <a:latin typeface="Microsoft Sans Serif" panose="020B0604020202020204" pitchFamily="34" charset="0"/>
                <a:cs typeface="Microsoft Sans Serif" panose="020B0604020202020204" pitchFamily="34" charset="0"/>
              </a:rPr>
              <a:t>Statistics show that people with disabilities are far less likely to take part in regular sport or physical activity than their non-disabled peers. But individuals with a disability have so much to gain from regular physical activity: </a:t>
            </a:r>
          </a:p>
          <a:p>
            <a:pPr marL="1257300" lvl="3"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Risk of Cardiovascular Disease</a:t>
            </a:r>
          </a:p>
          <a:p>
            <a:pPr marL="1257300" lvl="3"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Over-Use Injuries</a:t>
            </a:r>
          </a:p>
          <a:p>
            <a:pPr marL="1257300" lvl="3"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Diabetes</a:t>
            </a:r>
          </a:p>
          <a:p>
            <a:pPr marL="1257300" lvl="3"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Obesity</a:t>
            </a:r>
          </a:p>
          <a:p>
            <a:pPr marL="1257300" lvl="3"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High Blood Pressure</a:t>
            </a:r>
          </a:p>
          <a:p>
            <a:pPr marL="1257300" lvl="3"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Disuse Osteoporosis</a:t>
            </a:r>
          </a:p>
          <a:p>
            <a:pPr marL="1257300" lvl="3"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Blood Lipid Disorders</a:t>
            </a:r>
          </a:p>
          <a:p>
            <a:pPr marL="1257300" lvl="3"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Depression and Anxiety</a:t>
            </a:r>
          </a:p>
          <a:p>
            <a:pPr marL="1257300" lvl="3" indent="-342900">
              <a:spcBef>
                <a:spcPct val="20000"/>
              </a:spcBef>
              <a:spcAft>
                <a:spcPts val="600"/>
              </a:spcAft>
              <a:buSzPct val="90000"/>
              <a:buBlip>
                <a:blip r:embed="rId3"/>
              </a:buBlip>
            </a:pPr>
            <a:endParaRPr lang="en-GB" dirty="0"/>
          </a:p>
        </p:txBody>
      </p:sp>
      <p:pic>
        <p:nvPicPr>
          <p:cNvPr id="4" name="image1.jpeg">
            <a:extLst>
              <a:ext uri="{FF2B5EF4-FFF2-40B4-BE49-F238E27FC236}">
                <a16:creationId xmlns:a16="http://schemas.microsoft.com/office/drawing/2014/main" id="{FC40630B-9500-8240-9A64-DDC36BBD0E2D}"/>
              </a:ext>
            </a:extLst>
          </p:cNvPr>
          <p:cNvPicPr/>
          <p:nvPr/>
        </p:nvPicPr>
        <p:blipFill>
          <a:blip r:embed="rId4" cstate="print"/>
          <a:stretch>
            <a:fillRect/>
          </a:stretch>
        </p:blipFill>
        <p:spPr>
          <a:xfrm>
            <a:off x="946381" y="1071724"/>
            <a:ext cx="3067685" cy="1440815"/>
          </a:xfrm>
          <a:prstGeom prst="rect">
            <a:avLst/>
          </a:prstGeom>
        </p:spPr>
      </p:pic>
    </p:spTree>
    <p:extLst>
      <p:ext uri="{BB962C8B-B14F-4D97-AF65-F5344CB8AC3E}">
        <p14:creationId xmlns:p14="http://schemas.microsoft.com/office/powerpoint/2010/main" val="107249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FAA3-EF23-0E43-85CF-0B53DBE990A2}"/>
              </a:ext>
            </a:extLst>
          </p:cNvPr>
          <p:cNvSpPr>
            <a:spLocks noGrp="1"/>
          </p:cNvSpPr>
          <p:nvPr>
            <p:ph type="title"/>
          </p:nvPr>
        </p:nvSpPr>
        <p:spPr/>
        <p:txBody>
          <a:bodyPr/>
          <a:lstStyle/>
          <a:p>
            <a:r>
              <a:rPr lang="en-GB" dirty="0"/>
              <a:t>Benefits to a Club</a:t>
            </a:r>
          </a:p>
        </p:txBody>
      </p:sp>
      <p:sp>
        <p:nvSpPr>
          <p:cNvPr id="3" name="Rectangle 2">
            <a:extLst>
              <a:ext uri="{FF2B5EF4-FFF2-40B4-BE49-F238E27FC236}">
                <a16:creationId xmlns:a16="http://schemas.microsoft.com/office/drawing/2014/main" id="{70693024-F448-B446-AC7A-F11596E8679F}"/>
              </a:ext>
            </a:extLst>
          </p:cNvPr>
          <p:cNvSpPr/>
          <p:nvPr/>
        </p:nvSpPr>
        <p:spPr>
          <a:xfrm>
            <a:off x="623333" y="3107545"/>
            <a:ext cx="9346984" cy="3379387"/>
          </a:xfrm>
          <a:prstGeom prst="rect">
            <a:avLst/>
          </a:prstGeom>
        </p:spPr>
        <p:txBody>
          <a:bodyPr wrap="square">
            <a:spAutoFit/>
          </a:bodyPr>
          <a:lstStyle/>
          <a:p>
            <a:pPr marL="1257300" lvl="3" indent="-342900">
              <a:spcBef>
                <a:spcPct val="20000"/>
              </a:spcBef>
              <a:spcAft>
                <a:spcPts val="600"/>
              </a:spcAft>
              <a:buSzPct val="90000"/>
              <a:buBlip>
                <a:blip r:embed="rId3"/>
              </a:buBlip>
            </a:pPr>
            <a:r>
              <a:rPr lang="en-US" dirty="0">
                <a:solidFill>
                  <a:schemeClr val="tx2"/>
                </a:solidFill>
                <a:latin typeface="Microsoft Sans Serif" panose="020B0604020202020204" pitchFamily="34" charset="0"/>
                <a:cs typeface="Microsoft Sans Serif" panose="020B0604020202020204" pitchFamily="34" charset="0"/>
              </a:rPr>
              <a:t>Strengthening of community involvement by being able to offer rowing to all members of your surrounding population</a:t>
            </a:r>
          </a:p>
          <a:p>
            <a:pPr marL="1257300" lvl="3" indent="-342900">
              <a:spcBef>
                <a:spcPct val="20000"/>
              </a:spcBef>
              <a:spcAft>
                <a:spcPts val="600"/>
              </a:spcAft>
              <a:buSzPct val="90000"/>
              <a:buBlip>
                <a:blip r:embed="rId3"/>
              </a:buBlip>
            </a:pPr>
            <a:r>
              <a:rPr lang="en-US" dirty="0">
                <a:solidFill>
                  <a:schemeClr val="tx2"/>
                </a:solidFill>
                <a:latin typeface="Microsoft Sans Serif" panose="020B0604020202020204" pitchFamily="34" charset="0"/>
                <a:cs typeface="Microsoft Sans Serif" panose="020B0604020202020204" pitchFamily="34" charset="0"/>
              </a:rPr>
              <a:t>Increased membership base and overall program offering</a:t>
            </a:r>
          </a:p>
          <a:p>
            <a:pPr marL="1257300" lvl="3" indent="-342900">
              <a:spcBef>
                <a:spcPct val="20000"/>
              </a:spcBef>
              <a:spcAft>
                <a:spcPts val="600"/>
              </a:spcAft>
              <a:buSzPct val="90000"/>
              <a:buBlip>
                <a:blip r:embed="rId3"/>
              </a:buBlip>
            </a:pPr>
            <a:r>
              <a:rPr lang="en-US" dirty="0">
                <a:solidFill>
                  <a:schemeClr val="tx2"/>
                </a:solidFill>
                <a:latin typeface="Microsoft Sans Serif" panose="020B0604020202020204" pitchFamily="34" charset="0"/>
                <a:cs typeface="Microsoft Sans Serif" panose="020B0604020202020204" pitchFamily="34" charset="0"/>
              </a:rPr>
              <a:t>Enhancement of club pride and reputation</a:t>
            </a:r>
          </a:p>
          <a:p>
            <a:pPr marL="1257300" lvl="3" indent="-342900">
              <a:spcBef>
                <a:spcPct val="20000"/>
              </a:spcBef>
              <a:spcAft>
                <a:spcPts val="600"/>
              </a:spcAft>
              <a:buSzPct val="90000"/>
              <a:buBlip>
                <a:blip r:embed="rId3"/>
              </a:buBlip>
            </a:pPr>
            <a:r>
              <a:rPr lang="en-US" dirty="0">
                <a:solidFill>
                  <a:schemeClr val="tx2"/>
                </a:solidFill>
                <a:latin typeface="Microsoft Sans Serif" panose="020B0604020202020204" pitchFamily="34" charset="0"/>
                <a:cs typeface="Microsoft Sans Serif" panose="020B0604020202020204" pitchFamily="34" charset="0"/>
              </a:rPr>
              <a:t>Media attention</a:t>
            </a:r>
          </a:p>
          <a:p>
            <a:pPr marL="1257300" lvl="3" indent="-342900">
              <a:spcBef>
                <a:spcPct val="20000"/>
              </a:spcBef>
              <a:spcAft>
                <a:spcPts val="600"/>
              </a:spcAft>
              <a:buSzPct val="90000"/>
              <a:buBlip>
                <a:blip r:embed="rId3"/>
              </a:buBlip>
            </a:pPr>
            <a:r>
              <a:rPr lang="en-US" dirty="0">
                <a:solidFill>
                  <a:schemeClr val="tx2"/>
                </a:solidFill>
                <a:latin typeface="Microsoft Sans Serif" panose="020B0604020202020204" pitchFamily="34" charset="0"/>
                <a:cs typeface="Microsoft Sans Serif" panose="020B0604020202020204" pitchFamily="34" charset="0"/>
              </a:rPr>
              <a:t>Potential funding streams</a:t>
            </a:r>
          </a:p>
          <a:p>
            <a:pPr marL="1257300" lvl="3" indent="-342900">
              <a:spcBef>
                <a:spcPct val="20000"/>
              </a:spcBef>
              <a:spcAft>
                <a:spcPts val="600"/>
              </a:spcAft>
              <a:buSzPct val="90000"/>
              <a:buBlip>
                <a:blip r:embed="rId3"/>
              </a:buBlip>
            </a:pPr>
            <a:r>
              <a:rPr lang="en-US" dirty="0">
                <a:solidFill>
                  <a:schemeClr val="tx2"/>
                </a:solidFill>
                <a:latin typeface="Microsoft Sans Serif" panose="020B0604020202020204" pitchFamily="34" charset="0"/>
                <a:cs typeface="Microsoft Sans Serif" panose="020B0604020202020204" pitchFamily="34" charset="0"/>
              </a:rPr>
              <a:t>Shared Equipment</a:t>
            </a:r>
            <a:endParaRPr lang="en-GB" dirty="0">
              <a:solidFill>
                <a:schemeClr val="tx2"/>
              </a:solidFill>
              <a:latin typeface="Microsoft Sans Serif" panose="020B0604020202020204" pitchFamily="34" charset="0"/>
              <a:cs typeface="Microsoft Sans Serif" panose="020B0604020202020204" pitchFamily="34" charset="0"/>
            </a:endParaRPr>
          </a:p>
          <a:p>
            <a:r>
              <a:rPr lang="en-GB" dirty="0"/>
              <a:t> </a:t>
            </a:r>
            <a:endParaRPr lang="en-GB" sz="2000" dirty="0"/>
          </a:p>
          <a:p>
            <a:pPr marL="914400" lvl="3">
              <a:spcBef>
                <a:spcPct val="20000"/>
              </a:spcBef>
              <a:spcAft>
                <a:spcPts val="600"/>
              </a:spcAft>
              <a:buSzPct val="90000"/>
            </a:pPr>
            <a:endParaRPr lang="en-GB" dirty="0"/>
          </a:p>
        </p:txBody>
      </p:sp>
      <p:pic>
        <p:nvPicPr>
          <p:cNvPr id="4" name="image1.jpeg">
            <a:extLst>
              <a:ext uri="{FF2B5EF4-FFF2-40B4-BE49-F238E27FC236}">
                <a16:creationId xmlns:a16="http://schemas.microsoft.com/office/drawing/2014/main" id="{080E20A4-7626-CA43-ACF2-0F5F078CAF50}"/>
              </a:ext>
            </a:extLst>
          </p:cNvPr>
          <p:cNvPicPr/>
          <p:nvPr/>
        </p:nvPicPr>
        <p:blipFill>
          <a:blip r:embed="rId4" cstate="print"/>
          <a:stretch>
            <a:fillRect/>
          </a:stretch>
        </p:blipFill>
        <p:spPr>
          <a:xfrm>
            <a:off x="1000809" y="1409181"/>
            <a:ext cx="3067685" cy="1440815"/>
          </a:xfrm>
          <a:prstGeom prst="rect">
            <a:avLst/>
          </a:prstGeom>
        </p:spPr>
      </p:pic>
    </p:spTree>
    <p:extLst>
      <p:ext uri="{BB962C8B-B14F-4D97-AF65-F5344CB8AC3E}">
        <p14:creationId xmlns:p14="http://schemas.microsoft.com/office/powerpoint/2010/main" val="302436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9632-75CD-444D-A028-68802D621FF4}"/>
              </a:ext>
            </a:extLst>
          </p:cNvPr>
          <p:cNvSpPr>
            <a:spLocks noGrp="1"/>
          </p:cNvSpPr>
          <p:nvPr>
            <p:ph type="title"/>
          </p:nvPr>
        </p:nvSpPr>
        <p:spPr/>
        <p:txBody>
          <a:bodyPr/>
          <a:lstStyle/>
          <a:p>
            <a:r>
              <a:rPr lang="en-GB" dirty="0"/>
              <a:t>Global Development Challenges</a:t>
            </a:r>
          </a:p>
        </p:txBody>
      </p:sp>
      <p:sp>
        <p:nvSpPr>
          <p:cNvPr id="3" name="Rectangle 2">
            <a:extLst>
              <a:ext uri="{FF2B5EF4-FFF2-40B4-BE49-F238E27FC236}">
                <a16:creationId xmlns:a16="http://schemas.microsoft.com/office/drawing/2014/main" id="{CB2BEC85-7183-E54A-86EA-4082FBEC27B6}"/>
              </a:ext>
            </a:extLst>
          </p:cNvPr>
          <p:cNvSpPr/>
          <p:nvPr/>
        </p:nvSpPr>
        <p:spPr>
          <a:xfrm>
            <a:off x="3677264" y="1267147"/>
            <a:ext cx="6392021" cy="4355038"/>
          </a:xfrm>
          <a:prstGeom prst="rect">
            <a:avLst/>
          </a:prstGeom>
        </p:spPr>
        <p:txBody>
          <a:bodyPr wrap="square">
            <a:spAutoFit/>
          </a:bodyPr>
          <a:lstStyle/>
          <a:p>
            <a:pPr>
              <a:spcAft>
                <a:spcPts val="0"/>
              </a:spcAft>
            </a:pPr>
            <a:endParaRPr lang="en-US" dirty="0">
              <a:solidFill>
                <a:schemeClr val="tx2"/>
              </a:solidFill>
              <a:latin typeface="Microsoft Sans Serif" panose="020B0604020202020204" pitchFamily="34" charset="0"/>
              <a:ea typeface="Times New Roman" panose="02020603050405020304" pitchFamily="18" charset="0"/>
              <a:cs typeface="Microsoft Sans Serif" panose="020B0604020202020204" pitchFamily="34" charset="0"/>
            </a:endParaRPr>
          </a:p>
          <a:p>
            <a:pPr marL="1257300" lvl="3" indent="-342900">
              <a:spcBef>
                <a:spcPct val="20000"/>
              </a:spcBef>
              <a:spcAft>
                <a:spcPts val="600"/>
              </a:spcAft>
              <a:buSzPct val="90000"/>
              <a:buBlip>
                <a:blip r:embed="rId3"/>
              </a:buBlip>
            </a:pPr>
            <a:r>
              <a:rPr lang="en-US" dirty="0">
                <a:solidFill>
                  <a:schemeClr val="tx2"/>
                </a:solidFill>
                <a:latin typeface="Microsoft Sans Serif" panose="020B0604020202020204" pitchFamily="34" charset="0"/>
                <a:cs typeface="Microsoft Sans Serif" panose="020B0604020202020204" pitchFamily="34" charset="0"/>
              </a:rPr>
              <a:t>A s</a:t>
            </a:r>
            <a:r>
              <a:rPr lang="en-US" dirty="0">
                <a:solidFill>
                  <a:schemeClr val="tx2"/>
                </a:solidFill>
                <a:latin typeface="Microsoft Sans Serif" panose="020B0604020202020204" pitchFamily="34" charset="0"/>
                <a:ea typeface="Times New Roman" panose="02020603050405020304" pitchFamily="18" charset="0"/>
                <a:cs typeface="Microsoft Sans Serif" panose="020B0604020202020204" pitchFamily="34" charset="0"/>
              </a:rPr>
              <a:t>hortage of physical education and </a:t>
            </a:r>
            <a:r>
              <a:rPr lang="en-US" i="1" dirty="0">
                <a:solidFill>
                  <a:schemeClr val="tx2"/>
                </a:solidFill>
                <a:latin typeface="Microsoft Sans Serif" panose="020B0604020202020204" pitchFamily="34" charset="0"/>
                <a:ea typeface="Times New Roman" panose="02020603050405020304" pitchFamily="18" charset="0"/>
                <a:cs typeface="Microsoft Sans Serif" panose="020B0604020202020204" pitchFamily="34" charset="0"/>
              </a:rPr>
              <a:t>‘sport for all </a:t>
            </a:r>
            <a:r>
              <a:rPr lang="en-US" i="1" dirty="0" err="1">
                <a:solidFill>
                  <a:schemeClr val="tx2"/>
                </a:solidFill>
                <a:latin typeface="Microsoft Sans Serif" panose="020B0604020202020204" pitchFamily="34" charset="0"/>
                <a:ea typeface="Times New Roman" panose="02020603050405020304" pitchFamily="18" charset="0"/>
                <a:cs typeface="Microsoft Sans Serif" panose="020B0604020202020204" pitchFamily="34" charset="0"/>
              </a:rPr>
              <a:t>programmes’</a:t>
            </a:r>
            <a:endParaRPr lang="en-US" i="1" dirty="0">
              <a:solidFill>
                <a:schemeClr val="tx2"/>
              </a:solidFill>
              <a:latin typeface="Microsoft Sans Serif" panose="020B0604020202020204" pitchFamily="34" charset="0"/>
              <a:ea typeface="Times New Roman" panose="02020603050405020304" pitchFamily="18" charset="0"/>
              <a:cs typeface="Microsoft Sans Serif" panose="020B0604020202020204" pitchFamily="34" charset="0"/>
            </a:endParaRPr>
          </a:p>
          <a:p>
            <a:pPr marL="1257300" lvl="3" indent="-342900">
              <a:spcBef>
                <a:spcPct val="20000"/>
              </a:spcBef>
              <a:spcAft>
                <a:spcPts val="600"/>
              </a:spcAft>
              <a:buSzPct val="90000"/>
              <a:buBlip>
                <a:blip r:embed="rId3"/>
              </a:buBlip>
            </a:pPr>
            <a:r>
              <a:rPr lang="en-US" dirty="0">
                <a:solidFill>
                  <a:schemeClr val="tx2"/>
                </a:solidFill>
                <a:latin typeface="Microsoft Sans Serif" panose="020B0604020202020204" pitchFamily="34" charset="0"/>
                <a:ea typeface="Times New Roman" panose="02020603050405020304" pitchFamily="18" charset="0"/>
                <a:cs typeface="Microsoft Sans Serif" panose="020B0604020202020204" pitchFamily="34" charset="0"/>
              </a:rPr>
              <a:t>A lack of financing for sport</a:t>
            </a:r>
          </a:p>
          <a:p>
            <a:pPr marL="1257300" lvl="3" indent="-342900">
              <a:spcBef>
                <a:spcPct val="20000"/>
              </a:spcBef>
              <a:spcAft>
                <a:spcPts val="600"/>
              </a:spcAft>
              <a:buSzPct val="90000"/>
              <a:buBlip>
                <a:blip r:embed="rId3"/>
              </a:buBlip>
            </a:pPr>
            <a:r>
              <a:rPr lang="en-US" dirty="0">
                <a:solidFill>
                  <a:schemeClr val="tx2"/>
                </a:solidFill>
                <a:latin typeface="Microsoft Sans Serif" panose="020B0604020202020204" pitchFamily="34" charset="0"/>
                <a:ea typeface="Times New Roman" panose="02020603050405020304" pitchFamily="18" charset="0"/>
                <a:cs typeface="Microsoft Sans Serif" panose="020B0604020202020204" pitchFamily="34" charset="0"/>
              </a:rPr>
              <a:t>A lack of sport facilities and limited equipment</a:t>
            </a:r>
          </a:p>
          <a:p>
            <a:pPr marL="1257300" lvl="3" indent="-342900">
              <a:spcBef>
                <a:spcPct val="20000"/>
              </a:spcBef>
              <a:spcAft>
                <a:spcPts val="600"/>
              </a:spcAft>
              <a:buSzPct val="90000"/>
              <a:buBlip>
                <a:blip r:embed="rId3"/>
              </a:buBlip>
            </a:pPr>
            <a:r>
              <a:rPr lang="en-US" dirty="0">
                <a:solidFill>
                  <a:schemeClr val="tx2"/>
                </a:solidFill>
                <a:latin typeface="Microsoft Sans Serif" panose="020B0604020202020204" pitchFamily="34" charset="0"/>
                <a:ea typeface="Times New Roman" panose="02020603050405020304" pitchFamily="18" charset="0"/>
                <a:cs typeface="Microsoft Sans Serif" panose="020B0604020202020204" pitchFamily="34" charset="0"/>
              </a:rPr>
              <a:t>Limited capacity to host major sporting events with the result that developing countries have fewer medal performances than developed countries</a:t>
            </a:r>
          </a:p>
          <a:p>
            <a:pPr marL="1257300" lvl="3" indent="-342900">
              <a:spcBef>
                <a:spcPct val="20000"/>
              </a:spcBef>
              <a:spcAft>
                <a:spcPts val="600"/>
              </a:spcAft>
              <a:buSzPct val="90000"/>
              <a:buBlip>
                <a:blip r:embed="rId3"/>
              </a:buBlip>
            </a:pPr>
            <a:r>
              <a:rPr lang="en-US" dirty="0">
                <a:solidFill>
                  <a:schemeClr val="tx2"/>
                </a:solidFill>
                <a:latin typeface="Microsoft Sans Serif" panose="020B0604020202020204" pitchFamily="34" charset="0"/>
                <a:ea typeface="Times New Roman" panose="02020603050405020304" pitchFamily="18" charset="0"/>
                <a:cs typeface="Microsoft Sans Serif" panose="020B0604020202020204" pitchFamily="34" charset="0"/>
              </a:rPr>
              <a:t>Developing countries also face a range of social and cultural barriers that impact on sport participation including: religion, culture, language</a:t>
            </a:r>
            <a:endParaRPr lang="en-GB" sz="2000" dirty="0">
              <a:solidFill>
                <a:schemeClr val="tx2"/>
              </a:solidFill>
              <a:latin typeface="Microsoft Sans Serif" panose="020B0604020202020204" pitchFamily="34" charset="0"/>
              <a:ea typeface="Times New Roman" panose="02020603050405020304" pitchFamily="18" charset="0"/>
              <a:cs typeface="Microsoft Sans Serif" panose="020B0604020202020204" pitchFamily="34" charset="0"/>
            </a:endParaRPr>
          </a:p>
          <a:p>
            <a:pPr>
              <a:spcAft>
                <a:spcPts val="0"/>
              </a:spcAft>
            </a:pPr>
            <a:r>
              <a:rPr lang="en-US" dirty="0">
                <a:latin typeface="Helvetica Neue" panose="02000503000000020004" pitchFamily="2"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6705279-689F-FD4A-86F2-14604AADF428}"/>
              </a:ext>
            </a:extLst>
          </p:cNvPr>
          <p:cNvPicPr>
            <a:picLocks noChangeAspect="1"/>
          </p:cNvPicPr>
          <p:nvPr/>
        </p:nvPicPr>
        <p:blipFill>
          <a:blip r:embed="rId4"/>
          <a:stretch>
            <a:fillRect/>
          </a:stretch>
        </p:blipFill>
        <p:spPr>
          <a:xfrm>
            <a:off x="452282" y="1578129"/>
            <a:ext cx="3785421" cy="2520829"/>
          </a:xfrm>
          <a:prstGeom prst="rect">
            <a:avLst/>
          </a:prstGeom>
          <a:effectLst>
            <a:softEdge rad="127000"/>
          </a:effectLst>
        </p:spPr>
      </p:pic>
      <p:sp>
        <p:nvSpPr>
          <p:cNvPr id="5" name="Rectangle 4">
            <a:extLst>
              <a:ext uri="{FF2B5EF4-FFF2-40B4-BE49-F238E27FC236}">
                <a16:creationId xmlns:a16="http://schemas.microsoft.com/office/drawing/2014/main" id="{53A10448-1984-324B-8DCE-156B99EACDED}"/>
              </a:ext>
            </a:extLst>
          </p:cNvPr>
          <p:cNvSpPr/>
          <p:nvPr/>
        </p:nvSpPr>
        <p:spPr>
          <a:xfrm>
            <a:off x="452282" y="4258992"/>
            <a:ext cx="3628105" cy="1477328"/>
          </a:xfrm>
          <a:prstGeom prst="rect">
            <a:avLst/>
          </a:prstGeom>
        </p:spPr>
        <p:txBody>
          <a:bodyPr wrap="square">
            <a:spAutoFit/>
          </a:bodyPr>
          <a:lstStyle/>
          <a:p>
            <a:pPr>
              <a:spcAft>
                <a:spcPts val="0"/>
              </a:spcAft>
            </a:pPr>
            <a:r>
              <a:rPr lang="en-US" dirty="0">
                <a:solidFill>
                  <a:schemeClr val="tx2"/>
                </a:solidFill>
                <a:latin typeface="Microsoft Sans Serif" panose="020B0604020202020204" pitchFamily="34" charset="0"/>
                <a:ea typeface="Times New Roman" panose="02020603050405020304" pitchFamily="18" charset="0"/>
                <a:cs typeface="Microsoft Sans Serif" panose="020B0604020202020204" pitchFamily="34" charset="0"/>
              </a:rPr>
              <a:t>With international sports including Para-Rowing, there is a widening gap between developed and developing countries. This gap has been linked to:</a:t>
            </a:r>
          </a:p>
        </p:txBody>
      </p:sp>
    </p:spTree>
    <p:extLst>
      <p:ext uri="{BB962C8B-B14F-4D97-AF65-F5344CB8AC3E}">
        <p14:creationId xmlns:p14="http://schemas.microsoft.com/office/powerpoint/2010/main" val="351071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Office Theme">
  <a:themeElements>
    <a:clrScheme name="FISA">
      <a:dk1>
        <a:sysClr val="windowText" lastClr="000000"/>
      </a:dk1>
      <a:lt1>
        <a:sysClr val="window" lastClr="FFFFFF"/>
      </a:lt1>
      <a:dk2>
        <a:srgbClr val="1F497D"/>
      </a:dk2>
      <a:lt2>
        <a:srgbClr val="EEECE1"/>
      </a:lt2>
      <a:accent1>
        <a:srgbClr val="01467D"/>
      </a:accent1>
      <a:accent2>
        <a:srgbClr val="00A4E4"/>
      </a:accent2>
      <a:accent3>
        <a:srgbClr val="4F81BD"/>
      </a:accent3>
      <a:accent4>
        <a:srgbClr val="F79646"/>
      </a:accent4>
      <a:accent5>
        <a:srgbClr val="92D050"/>
      </a:accent5>
      <a:accent6>
        <a:srgbClr val="4BACC6"/>
      </a:accent6>
      <a:hlink>
        <a:srgbClr val="01467D"/>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920</TotalTime>
  <Words>1368</Words>
  <Application>Microsoft Office PowerPoint</Application>
  <PresentationFormat>Widescreen</PresentationFormat>
  <Paragraphs>230</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Helvetica Neue</vt:lpstr>
      <vt:lpstr>Microsoft Sans Serif</vt:lpstr>
      <vt:lpstr>4_Office Theme</vt:lpstr>
      <vt:lpstr>Office Theme</vt:lpstr>
      <vt:lpstr>PowerPoint Presentation</vt:lpstr>
      <vt:lpstr>PowerPoint Presentation</vt:lpstr>
      <vt:lpstr>Inclusive Rowing Provision</vt:lpstr>
      <vt:lpstr>Barriers to Participation</vt:lpstr>
      <vt:lpstr>Development Plan/Strategy</vt:lpstr>
      <vt:lpstr>Considerations</vt:lpstr>
      <vt:lpstr>Benefits to the Individual</vt:lpstr>
      <vt:lpstr>Benefits to a Club</vt:lpstr>
      <vt:lpstr>Global Development Challenges</vt:lpstr>
      <vt:lpstr>FISA Para-Rowing Continental Outreach Programme</vt:lpstr>
      <vt:lpstr>FISA Para-Rowing Continental Outreach Programme</vt:lpstr>
      <vt:lpstr>Further Reading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when it counts</dc:title>
  <dc:creator>Jean-Christophe Rolland</dc:creator>
  <cp:lastModifiedBy>Yihuan Chang</cp:lastModifiedBy>
  <cp:revision>464</cp:revision>
  <cp:lastPrinted>2018-07-13T09:37:00Z</cp:lastPrinted>
  <dcterms:created xsi:type="dcterms:W3CDTF">2017-01-03T10:42:41Z</dcterms:created>
  <dcterms:modified xsi:type="dcterms:W3CDTF">2019-09-26T10:34:51Z</dcterms:modified>
</cp:coreProperties>
</file>