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8" r:id="rId4"/>
    <p:sldId id="281" r:id="rId5"/>
    <p:sldId id="275" r:id="rId6"/>
    <p:sldId id="269" r:id="rId7"/>
    <p:sldId id="270" r:id="rId8"/>
    <p:sldId id="271" r:id="rId9"/>
    <p:sldId id="1206" r:id="rId10"/>
    <p:sldId id="282" r:id="rId11"/>
    <p:sldId id="279" r:id="rId12"/>
    <p:sldId id="283" r:id="rId13"/>
    <p:sldId id="1207" r:id="rId14"/>
    <p:sldId id="1208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99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70135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768" y="1"/>
            <a:ext cx="13339783" cy="67413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3"/>
          <p:cNvSpPr/>
          <p:nvPr/>
        </p:nvSpPr>
        <p:spPr>
          <a:xfrm>
            <a:off x="0" y="6165304"/>
            <a:ext cx="12192000" cy="69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-7503" y="5742208"/>
            <a:ext cx="12235236" cy="1440160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1C954-BB49-4D75-A2BA-5FA2EC11A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52" y="57843"/>
            <a:ext cx="3068548" cy="175029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31805" y="5135055"/>
            <a:ext cx="11734187" cy="881568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2" name="Groupe 7"/>
          <p:cNvGrpSpPr/>
          <p:nvPr/>
        </p:nvGrpSpPr>
        <p:grpSpPr>
          <a:xfrm>
            <a:off x="-1641284" y="-1004639"/>
            <a:ext cx="13668621" cy="6997077"/>
            <a:chOff x="0" y="0"/>
            <a:chExt cx="10251465" cy="6997075"/>
          </a:xfrm>
        </p:grpSpPr>
        <p:sp>
          <p:nvSpPr>
            <p:cNvPr id="28" name="Rectangle à coins arrondis 4"/>
            <p:cNvSpPr/>
            <p:nvPr/>
          </p:nvSpPr>
          <p:spPr>
            <a:xfrm rot="18854625">
              <a:off x="-198660" y="1733918"/>
              <a:ext cx="5604712" cy="1810381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9" name="Rectangle à coins arrondis 13"/>
            <p:cNvSpPr/>
            <p:nvPr/>
          </p:nvSpPr>
          <p:spPr>
            <a:xfrm rot="18854625">
              <a:off x="608535" y="2965450"/>
              <a:ext cx="6742955" cy="1080121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" name="Rectangle à coins arrondis 14"/>
            <p:cNvSpPr/>
            <p:nvPr/>
          </p:nvSpPr>
          <p:spPr>
            <a:xfrm rot="18854625">
              <a:off x="2617751" y="2901678"/>
              <a:ext cx="6467995" cy="1502716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1" name="Rectangle à coins arrondis 15"/>
            <p:cNvSpPr/>
            <p:nvPr/>
          </p:nvSpPr>
          <p:spPr>
            <a:xfrm rot="18854625">
              <a:off x="5031912" y="3474174"/>
              <a:ext cx="5350351" cy="1892506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</p:grp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61981-59B6-40BA-887A-2D7337EA7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52" y="57843"/>
            <a:ext cx="3068548" cy="175029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31089-0794-4232-AB32-E9F2579FE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40" y="57843"/>
            <a:ext cx="2169560" cy="123751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>
              <a:defRPr sz="36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457200" indent="-457200"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87755" y="620688"/>
            <a:ext cx="7694647" cy="288033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1pPr>
            <a:lvl2pPr marL="0" indent="4572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2pPr>
            <a:lvl3pPr marL="0" indent="9144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3pPr>
            <a:lvl4pPr marL="0" indent="13716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4pPr>
            <a:lvl5pPr marL="0" indent="18288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3887755" y="3077"/>
            <a:ext cx="7694647" cy="6176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87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2" y="71413"/>
            <a:ext cx="1714471" cy="53226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35359" y="0"/>
            <a:ext cx="9634959" cy="98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35360" y="1600201"/>
            <a:ext cx="11566489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9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 7" descr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8449" y="116632"/>
            <a:ext cx="1773401" cy="7200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necteur droit 10"/>
          <p:cNvSpPr/>
          <p:nvPr/>
        </p:nvSpPr>
        <p:spPr>
          <a:xfrm>
            <a:off x="0" y="980729"/>
            <a:ext cx="12192000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329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Tx/>
        <a:buBlip>
          <a:blip r:embed="rId9"/>
        </a:buBlip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fif"/><Relationship Id="rId3" Type="http://schemas.openxmlformats.org/officeDocument/2006/relationships/image" Target="../media/image11.png"/><Relationship Id="rId7" Type="http://schemas.openxmlformats.org/officeDocument/2006/relationships/image" Target="../media/image33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fif"/><Relationship Id="rId4" Type="http://schemas.openxmlformats.org/officeDocument/2006/relationships/image" Target="../media/image30.jpeg"/><Relationship Id="rId9" Type="http://schemas.openxmlformats.org/officeDocument/2006/relationships/image" Target="../media/image3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ous-titre 4"/>
          <p:cNvSpPr txBox="1"/>
          <p:nvPr/>
        </p:nvSpPr>
        <p:spPr>
          <a:xfrm>
            <a:off x="4136103" y="6237224"/>
            <a:ext cx="4920567" cy="69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defRPr sz="3000">
                <a:solidFill>
                  <a:schemeClr val="accent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fr-CH" sz="3000" b="1" dirty="0"/>
              <a:t>Virtual</a:t>
            </a:r>
            <a:r>
              <a:rPr sz="3000" dirty="0"/>
              <a:t>| </a:t>
            </a:r>
            <a:r>
              <a:rPr lang="en-US" sz="3000" dirty="0"/>
              <a:t>December</a:t>
            </a:r>
            <a:r>
              <a:rPr sz="3000" dirty="0"/>
              <a:t> 20</a:t>
            </a:r>
            <a:r>
              <a:rPr lang="fr-CH" sz="3000" dirty="0"/>
              <a:t>21</a:t>
            </a:r>
            <a:endParaRPr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0761-7EC0-4167-BCE5-46DD5833E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07" y="867444"/>
            <a:ext cx="5640062" cy="4759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0A36D9-513D-4C51-8527-155437F2F243}"/>
              </a:ext>
            </a:extLst>
          </p:cNvPr>
          <p:cNvSpPr/>
          <p:nvPr/>
        </p:nvSpPr>
        <p:spPr>
          <a:xfrm>
            <a:off x="4351105" y="4607505"/>
            <a:ext cx="4335695" cy="8743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00CBE-F9C3-435A-94AB-9B1F18C340D1}"/>
              </a:ext>
            </a:extLst>
          </p:cNvPr>
          <p:cNvSpPr txBox="1"/>
          <p:nvPr/>
        </p:nvSpPr>
        <p:spPr>
          <a:xfrm rot="21141389">
            <a:off x="5276844" y="4696277"/>
            <a:ext cx="3416433" cy="523218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2021 Virtual</a:t>
            </a:r>
            <a:endParaRPr kumimoji="0" lang="en-CH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A6CA8-1512-44C4-A82E-338622891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50" y="1127738"/>
            <a:ext cx="5065776" cy="28895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20290" y="1453217"/>
            <a:ext cx="6290211" cy="28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Activities</a:t>
            </a:r>
          </a:p>
          <a:p>
            <a:pPr algn="just"/>
            <a:endParaRPr lang="en-GB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5-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WRU23CH- e</a:t>
            </a: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quipment and logistical support for developing nations</a:t>
            </a:r>
            <a:r>
              <a:rPr lang="en-GB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TUN, MAR, CIV</a:t>
            </a:r>
            <a:endParaRPr lang="en-GB" sz="20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GB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6-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WRU19CH – </a:t>
            </a:r>
            <a:r>
              <a:rPr lang="en-GB" sz="2000" dirty="0">
                <a:latin typeface="Arial" panose="020B0604020202020204" pitchFamily="34" charset="0"/>
                <a:ea typeface="SimSun" panose="02010600030101010101" pitchFamily="2" charset="-122"/>
              </a:rPr>
              <a:t>support to 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developing nations, 3 Countries, TUN, ZIM, EGY, 11 athletes, (7 M, 4 F)</a:t>
            </a:r>
            <a:endParaRPr lang="en-GB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endParaRPr lang="en-GB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1800" dirty="0">
              <a:solidFill>
                <a:srgbClr val="1D2228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0D009-889C-46A4-A1E9-CE73E345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D555E-084A-48AE-B6EE-3083D1A07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33" y="1022330"/>
            <a:ext cx="4094635" cy="3070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36BD11-E23C-493E-A4A8-777B09653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19" y="3845744"/>
            <a:ext cx="4094635" cy="230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EA2B0-022C-4648-82A1-1AA7C7531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77" y="4193588"/>
            <a:ext cx="4094636" cy="23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D6280A-3B70-4450-981D-84E0ADF05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9" y="3529507"/>
            <a:ext cx="3819635" cy="2864726"/>
          </a:xfrm>
          <a:prstGeom prst="rect">
            <a:avLst/>
          </a:prstGeom>
        </p:spPr>
      </p:pic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3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20290" y="1346702"/>
            <a:ext cx="6791874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Activities</a:t>
            </a:r>
          </a:p>
          <a:p>
            <a:pPr algn="just"/>
            <a:endParaRPr lang="en-GB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7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Coastal Rowing Module 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</a:rPr>
              <a:t>Coach and Coach Educator training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virtual sessions</a:t>
            </a:r>
            <a:r>
              <a:rPr lang="en-GB" sz="2000" dirty="0">
                <a:latin typeface="Arial" panose="020B0604020202020204" pitchFamily="34" charset="0"/>
                <a:ea typeface="SimSun" panose="02010600030101010101" pitchFamily="2" charset="-122"/>
              </a:rPr>
              <a:t> + 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face2face course Portugal attended by 7 coaches from 4 countries TUN, EGY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</a:rPr>
              <a:t>, ALG, RSA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Sahbi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Chokri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Fayçal, Ibtissem, Mehdi, Emma, Sizwe, </a:t>
            </a:r>
            <a:endParaRPr lang="en-GB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0D009-889C-46A4-A1E9-CE73E345A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2EDF9-46CF-4F2D-9BD7-5F8D6C938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29" y="802128"/>
            <a:ext cx="3781737" cy="2836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66FAD-E768-4344-BF19-1ECC215C5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95" y="3447181"/>
            <a:ext cx="3781737" cy="2836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BAD2D-B9C3-47E6-BFB3-0B7BADAA5C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65" y="3299366"/>
            <a:ext cx="3819635" cy="28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8517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9684" y="975010"/>
            <a:ext cx="1088316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at the World Rowing events - Boats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0D009-889C-46A4-A1E9-CE73E345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F4A41A-8996-4245-A9E9-908839DC1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21431"/>
              </p:ext>
            </p:extLst>
          </p:nvPr>
        </p:nvGraphicFramePr>
        <p:xfrm>
          <a:off x="420290" y="1404054"/>
          <a:ext cx="10078403" cy="5382014"/>
        </p:xfrm>
        <a:graphic>
          <a:graphicData uri="http://schemas.openxmlformats.org/drawingml/2006/table">
            <a:tbl>
              <a:tblPr firstRow="1" firstCol="1" bandRow="1">
                <a:tableStyleId>{C7B018BB-80A7-4F77-B60F-C8B233D01FF8}</a:tableStyleId>
              </a:tblPr>
              <a:tblGrid>
                <a:gridCol w="347096">
                  <a:extLst>
                    <a:ext uri="{9D8B030D-6E8A-4147-A177-3AD203B41FA5}">
                      <a16:colId xmlns:a16="http://schemas.microsoft.com/office/drawing/2014/main" val="3826800329"/>
                    </a:ext>
                  </a:extLst>
                </a:gridCol>
                <a:gridCol w="560523">
                  <a:extLst>
                    <a:ext uri="{9D8B030D-6E8A-4147-A177-3AD203B41FA5}">
                      <a16:colId xmlns:a16="http://schemas.microsoft.com/office/drawing/2014/main" val="798092929"/>
                    </a:ext>
                  </a:extLst>
                </a:gridCol>
                <a:gridCol w="690630">
                  <a:extLst>
                    <a:ext uri="{9D8B030D-6E8A-4147-A177-3AD203B41FA5}">
                      <a16:colId xmlns:a16="http://schemas.microsoft.com/office/drawing/2014/main" val="3646876974"/>
                    </a:ext>
                  </a:extLst>
                </a:gridCol>
                <a:gridCol w="712570">
                  <a:extLst>
                    <a:ext uri="{9D8B030D-6E8A-4147-A177-3AD203B41FA5}">
                      <a16:colId xmlns:a16="http://schemas.microsoft.com/office/drawing/2014/main" val="3592627152"/>
                    </a:ext>
                  </a:extLst>
                </a:gridCol>
                <a:gridCol w="712570">
                  <a:extLst>
                    <a:ext uri="{9D8B030D-6E8A-4147-A177-3AD203B41FA5}">
                      <a16:colId xmlns:a16="http://schemas.microsoft.com/office/drawing/2014/main" val="2083533053"/>
                    </a:ext>
                  </a:extLst>
                </a:gridCol>
                <a:gridCol w="712570">
                  <a:extLst>
                    <a:ext uri="{9D8B030D-6E8A-4147-A177-3AD203B41FA5}">
                      <a16:colId xmlns:a16="http://schemas.microsoft.com/office/drawing/2014/main" val="3475878800"/>
                    </a:ext>
                  </a:extLst>
                </a:gridCol>
                <a:gridCol w="703166">
                  <a:extLst>
                    <a:ext uri="{9D8B030D-6E8A-4147-A177-3AD203B41FA5}">
                      <a16:colId xmlns:a16="http://schemas.microsoft.com/office/drawing/2014/main" val="837649878"/>
                    </a:ext>
                  </a:extLst>
                </a:gridCol>
                <a:gridCol w="679658">
                  <a:extLst>
                    <a:ext uri="{9D8B030D-6E8A-4147-A177-3AD203B41FA5}">
                      <a16:colId xmlns:a16="http://schemas.microsoft.com/office/drawing/2014/main" val="1051213144"/>
                    </a:ext>
                  </a:extLst>
                </a:gridCol>
                <a:gridCol w="858329">
                  <a:extLst>
                    <a:ext uri="{9D8B030D-6E8A-4147-A177-3AD203B41FA5}">
                      <a16:colId xmlns:a16="http://schemas.microsoft.com/office/drawing/2014/main" val="1406379680"/>
                    </a:ext>
                  </a:extLst>
                </a:gridCol>
                <a:gridCol w="856760">
                  <a:extLst>
                    <a:ext uri="{9D8B030D-6E8A-4147-A177-3AD203B41FA5}">
                      <a16:colId xmlns:a16="http://schemas.microsoft.com/office/drawing/2014/main" val="3207081685"/>
                    </a:ext>
                  </a:extLst>
                </a:gridCol>
                <a:gridCol w="856760">
                  <a:extLst>
                    <a:ext uri="{9D8B030D-6E8A-4147-A177-3AD203B41FA5}">
                      <a16:colId xmlns:a16="http://schemas.microsoft.com/office/drawing/2014/main" val="2438819030"/>
                    </a:ext>
                  </a:extLst>
                </a:gridCol>
                <a:gridCol w="755786">
                  <a:extLst>
                    <a:ext uri="{9D8B030D-6E8A-4147-A177-3AD203B41FA5}">
                      <a16:colId xmlns:a16="http://schemas.microsoft.com/office/drawing/2014/main" val="1171747100"/>
                    </a:ext>
                  </a:extLst>
                </a:gridCol>
                <a:gridCol w="494286">
                  <a:extLst>
                    <a:ext uri="{9D8B030D-6E8A-4147-A177-3AD203B41FA5}">
                      <a16:colId xmlns:a16="http://schemas.microsoft.com/office/drawing/2014/main" val="1975054075"/>
                    </a:ext>
                  </a:extLst>
                </a:gridCol>
                <a:gridCol w="379233">
                  <a:extLst>
                    <a:ext uri="{9D8B030D-6E8A-4147-A177-3AD203B41FA5}">
                      <a16:colId xmlns:a16="http://schemas.microsoft.com/office/drawing/2014/main" val="1144852321"/>
                    </a:ext>
                  </a:extLst>
                </a:gridCol>
                <a:gridCol w="658318">
                  <a:extLst>
                    <a:ext uri="{9D8B030D-6E8A-4147-A177-3AD203B41FA5}">
                      <a16:colId xmlns:a16="http://schemas.microsoft.com/office/drawing/2014/main" val="4293329644"/>
                    </a:ext>
                  </a:extLst>
                </a:gridCol>
                <a:gridCol w="100148">
                  <a:extLst>
                    <a:ext uri="{9D8B030D-6E8A-4147-A177-3AD203B41FA5}">
                      <a16:colId xmlns:a16="http://schemas.microsoft.com/office/drawing/2014/main" val="3378361494"/>
                    </a:ext>
                  </a:extLst>
                </a:gridCol>
              </a:tblGrid>
              <a:tr h="3294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WRIC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WRC1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WRC2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WRC3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FOQR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FPQR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WU23CH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WRJCH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WRBSF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WRCC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PG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extLst>
                  <a:ext uri="{0D108BD9-81ED-4DB2-BD59-A6C34878D82A}">
                    <a16:rowId xmlns:a16="http://schemas.microsoft.com/office/drawing/2014/main" val="2003823650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154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78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38098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364689181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EGY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364213234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RSA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4167179261"/>
                  </a:ext>
                </a:extLst>
              </a:tr>
              <a:tr h="2539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ALG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1217658688"/>
                  </a:ext>
                </a:extLst>
              </a:tr>
              <a:tr h="2539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ZIM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3094369877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923683205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CPV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348624863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KEN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327421778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NGR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573473462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SUD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1580050896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MAR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1292124664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NAM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2934728311"/>
                  </a:ext>
                </a:extLst>
              </a:tr>
              <a:tr h="2539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CIV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1586558927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TOG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4114178030"/>
                  </a:ext>
                </a:extLst>
              </a:tr>
              <a:tr h="310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UGA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4033932034"/>
                  </a:ext>
                </a:extLst>
              </a:tr>
              <a:tr h="2539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LBA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374" marR="37374" marT="0" marB="0" anchor="b"/>
                </a:tc>
                <a:extLst>
                  <a:ext uri="{0D108BD9-81ED-4DB2-BD59-A6C34878D82A}">
                    <a16:rowId xmlns:a16="http://schemas.microsoft.com/office/drawing/2014/main" val="340138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8517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9684" y="975010"/>
            <a:ext cx="1088316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at the World Rowing events - Athletes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0D009-889C-46A4-A1E9-CE73E345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83FB04-2A39-47A2-9101-D49AB1372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19042"/>
              </p:ext>
            </p:extLst>
          </p:nvPr>
        </p:nvGraphicFramePr>
        <p:xfrm>
          <a:off x="302556" y="1497082"/>
          <a:ext cx="10975042" cy="5084692"/>
        </p:xfrm>
        <a:graphic>
          <a:graphicData uri="http://schemas.openxmlformats.org/drawingml/2006/table">
            <a:tbl>
              <a:tblPr firstRow="1" firstCol="1" bandRow="1">
                <a:tableStyleId>{C7B018BB-80A7-4F77-B60F-C8B233D01FF8}</a:tableStyleId>
              </a:tblPr>
              <a:tblGrid>
                <a:gridCol w="366329">
                  <a:extLst>
                    <a:ext uri="{9D8B030D-6E8A-4147-A177-3AD203B41FA5}">
                      <a16:colId xmlns:a16="http://schemas.microsoft.com/office/drawing/2014/main" val="3198842278"/>
                    </a:ext>
                  </a:extLst>
                </a:gridCol>
                <a:gridCol w="620231">
                  <a:extLst>
                    <a:ext uri="{9D8B030D-6E8A-4147-A177-3AD203B41FA5}">
                      <a16:colId xmlns:a16="http://schemas.microsoft.com/office/drawing/2014/main" val="4225364751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767923335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2022171834"/>
                    </a:ext>
                  </a:extLst>
                </a:gridCol>
                <a:gridCol w="798724">
                  <a:extLst>
                    <a:ext uri="{9D8B030D-6E8A-4147-A177-3AD203B41FA5}">
                      <a16:colId xmlns:a16="http://schemas.microsoft.com/office/drawing/2014/main" val="541891228"/>
                    </a:ext>
                  </a:extLst>
                </a:gridCol>
                <a:gridCol w="798724">
                  <a:extLst>
                    <a:ext uri="{9D8B030D-6E8A-4147-A177-3AD203B41FA5}">
                      <a16:colId xmlns:a16="http://schemas.microsoft.com/office/drawing/2014/main" val="3522524082"/>
                    </a:ext>
                  </a:extLst>
                </a:gridCol>
                <a:gridCol w="789030">
                  <a:extLst>
                    <a:ext uri="{9D8B030D-6E8A-4147-A177-3AD203B41FA5}">
                      <a16:colId xmlns:a16="http://schemas.microsoft.com/office/drawing/2014/main" val="1473083060"/>
                    </a:ext>
                  </a:extLst>
                </a:gridCol>
                <a:gridCol w="764798">
                  <a:extLst>
                    <a:ext uri="{9D8B030D-6E8A-4147-A177-3AD203B41FA5}">
                      <a16:colId xmlns:a16="http://schemas.microsoft.com/office/drawing/2014/main" val="2948764950"/>
                    </a:ext>
                  </a:extLst>
                </a:gridCol>
                <a:gridCol w="948969">
                  <a:extLst>
                    <a:ext uri="{9D8B030D-6E8A-4147-A177-3AD203B41FA5}">
                      <a16:colId xmlns:a16="http://schemas.microsoft.com/office/drawing/2014/main" val="4129829190"/>
                    </a:ext>
                  </a:extLst>
                </a:gridCol>
                <a:gridCol w="947353">
                  <a:extLst>
                    <a:ext uri="{9D8B030D-6E8A-4147-A177-3AD203B41FA5}">
                      <a16:colId xmlns:a16="http://schemas.microsoft.com/office/drawing/2014/main" val="76572428"/>
                    </a:ext>
                  </a:extLst>
                </a:gridCol>
                <a:gridCol w="947353">
                  <a:extLst>
                    <a:ext uri="{9D8B030D-6E8A-4147-A177-3AD203B41FA5}">
                      <a16:colId xmlns:a16="http://schemas.microsoft.com/office/drawing/2014/main" val="3248938117"/>
                    </a:ext>
                  </a:extLst>
                </a:gridCol>
                <a:gridCol w="832650">
                  <a:extLst>
                    <a:ext uri="{9D8B030D-6E8A-4147-A177-3AD203B41FA5}">
                      <a16:colId xmlns:a16="http://schemas.microsoft.com/office/drawing/2014/main" val="787011469"/>
                    </a:ext>
                  </a:extLst>
                </a:gridCol>
                <a:gridCol w="587797">
                  <a:extLst>
                    <a:ext uri="{9D8B030D-6E8A-4147-A177-3AD203B41FA5}">
                      <a16:colId xmlns:a16="http://schemas.microsoft.com/office/drawing/2014/main" val="2335989196"/>
                    </a:ext>
                  </a:extLst>
                </a:gridCol>
                <a:gridCol w="490155">
                  <a:extLst>
                    <a:ext uri="{9D8B030D-6E8A-4147-A177-3AD203B41FA5}">
                      <a16:colId xmlns:a16="http://schemas.microsoft.com/office/drawing/2014/main" val="2397786382"/>
                    </a:ext>
                  </a:extLst>
                </a:gridCol>
                <a:gridCol w="543689">
                  <a:extLst>
                    <a:ext uri="{9D8B030D-6E8A-4147-A177-3AD203B41FA5}">
                      <a16:colId xmlns:a16="http://schemas.microsoft.com/office/drawing/2014/main" val="90292921"/>
                    </a:ext>
                  </a:extLst>
                </a:gridCol>
              </a:tblGrid>
              <a:tr h="3598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WRIC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WRC1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WRC2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WRC3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FOQR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FPQR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WU23CH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WRJCH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WRBSF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WRCC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329017"/>
                  </a:ext>
                </a:extLst>
              </a:tr>
              <a:tr h="296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154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12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23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123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02162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TUN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21580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EGY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653250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RSA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2839920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ALG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09148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ZIM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027751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BEN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63298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CPV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533395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KEN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9357253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NGR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0274866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SUD</a:t>
                      </a:r>
                      <a:endParaRPr lang="en-GB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606254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MAR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804045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NAM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5505159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CIV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339947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TOG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531741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UGA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7031" marR="370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2229884"/>
                  </a:ext>
                </a:extLst>
              </a:tr>
              <a:tr h="276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LBA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64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7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8517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89684" y="975010"/>
            <a:ext cx="1088316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at the World Rowing events – Athletes per gender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0D009-889C-46A4-A1E9-CE73E345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E9FACD-B62C-4EF9-9501-BBE472341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13349"/>
              </p:ext>
            </p:extLst>
          </p:nvPr>
        </p:nvGraphicFramePr>
        <p:xfrm>
          <a:off x="1341426" y="1627226"/>
          <a:ext cx="6399529" cy="452376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432685">
                  <a:extLst>
                    <a:ext uri="{9D8B030D-6E8A-4147-A177-3AD203B41FA5}">
                      <a16:colId xmlns:a16="http://schemas.microsoft.com/office/drawing/2014/main" val="3828507764"/>
                    </a:ext>
                  </a:extLst>
                </a:gridCol>
                <a:gridCol w="1862772">
                  <a:extLst>
                    <a:ext uri="{9D8B030D-6E8A-4147-A177-3AD203B41FA5}">
                      <a16:colId xmlns:a16="http://schemas.microsoft.com/office/drawing/2014/main" val="2278649482"/>
                    </a:ext>
                  </a:extLst>
                </a:gridCol>
                <a:gridCol w="2104072">
                  <a:extLst>
                    <a:ext uri="{9D8B030D-6E8A-4147-A177-3AD203B41FA5}">
                      <a16:colId xmlns:a16="http://schemas.microsoft.com/office/drawing/2014/main" val="58815631"/>
                    </a:ext>
                  </a:extLst>
                </a:gridCol>
              </a:tblGrid>
              <a:tr h="378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Male athletes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Female athletes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018783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WRC1 Zagreb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2550589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FOQR Lucerne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0270993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WRC2 Lucerne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462583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FPQR </a:t>
                      </a:r>
                      <a:r>
                        <a:rPr lang="en-GB" sz="2000" dirty="0" err="1">
                          <a:effectLst/>
                        </a:rPr>
                        <a:t>Gavirate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857659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WRC3 </a:t>
                      </a:r>
                      <a:r>
                        <a:rPr lang="en-GB" sz="2000" dirty="0" err="1">
                          <a:effectLst/>
                        </a:rPr>
                        <a:t>Sabaudia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548257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WRU23CH </a:t>
                      </a:r>
                      <a:r>
                        <a:rPr lang="en-GB" sz="2000" dirty="0" err="1">
                          <a:effectLst/>
                        </a:rPr>
                        <a:t>Racice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3916014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WRU19CH Plovdiv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441640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OG Tokyo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128498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PG Tokyo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4769260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WRBSF </a:t>
                      </a:r>
                      <a:r>
                        <a:rPr lang="en-GB" sz="2000" dirty="0" err="1">
                          <a:effectLst/>
                        </a:rPr>
                        <a:t>Oeiras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7944459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WRCC </a:t>
                      </a:r>
                      <a:r>
                        <a:rPr lang="en-GB" sz="2000" dirty="0" err="1">
                          <a:effectLst/>
                        </a:rPr>
                        <a:t>Oeiras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0431767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46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4345344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62.6%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37.4%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0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5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26798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20290" y="1485623"/>
            <a:ext cx="5655132" cy="2897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Development Activities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Lesotho, 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site visit and boat donation, November 2021, by Sizwe Ndlovu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Cape </a:t>
            </a:r>
            <a:r>
              <a:rPr lang="en-GB" sz="2000" b="1" dirty="0">
                <a:latin typeface="Arial" panose="020B0604020202020204" pitchFamily="34" charset="0"/>
                <a:ea typeface="SimSun" panose="02010600030101010101" pitchFamily="2" charset="-122"/>
              </a:rPr>
              <a:t>V</a:t>
            </a:r>
            <a:r>
              <a:rPr lang="en-GB" sz="20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erde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sz="1800" dirty="0">
                <a:latin typeface="Arial" panose="020B0604020202020204" pitchFamily="34" charset="0"/>
                <a:ea typeface="SimSun" panose="02010600030101010101" pitchFamily="2" charset="-122"/>
              </a:rPr>
              <a:t>Coastal L1, 17-23rd December, by Rui Faria</a:t>
            </a:r>
            <a:endParaRPr lang="en-GB" sz="20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1C4DF-BFD5-444D-ABC3-2640B239D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55937"/>
            <a:ext cx="3621744" cy="714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9933D-4FE1-43E2-8E6A-FE7F89A0E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32" y="1188627"/>
            <a:ext cx="4873368" cy="2193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06B4A-0085-447C-9104-C8F13D475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46" y="3883439"/>
            <a:ext cx="5133296" cy="2309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08CFF-B2DE-49EF-97CA-89850E36F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77" y="3852266"/>
            <a:ext cx="3785627" cy="2795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601320" y="1631721"/>
            <a:ext cx="6332879" cy="1789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Continental and regional Activities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Training camp in Tunisia for qualified nations to the Olympic Games, May - June 2021  LBA, NGR, TOG through athlete scholarships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8089BC-4026-4B34-9A3C-23990CD33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3767667" y="5038431"/>
            <a:ext cx="3162345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53257" y="1388193"/>
            <a:ext cx="6371486" cy="165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Continental and regional Activities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2. ANOCA - NOC SG’s meeting Niger 26-27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</a:t>
            </a:r>
            <a:r>
              <a:rPr lang="en-GB" sz="1800" baseline="300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November 2021 attended by Anna 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Mguni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rowing was </a:t>
            </a:r>
            <a:r>
              <a:rPr lang="en-GB" sz="1800" dirty="0">
                <a:latin typeface="Arial" panose="020B0604020202020204" pitchFamily="34" charset="0"/>
                <a:ea typeface="SimSun" panose="02010600030101010101" pitchFamily="2" charset="-122"/>
              </a:rPr>
              <a:t>one of the only 3 sports invited to make a presentation, with </a:t>
            </a:r>
            <a:r>
              <a:rPr lang="en-GB" sz="1800" dirty="0" err="1">
                <a:latin typeface="Arial" panose="020B0604020202020204" pitchFamily="34" charset="0"/>
                <a:ea typeface="SimSun" panose="02010600030101010101" pitchFamily="2" charset="-122"/>
              </a:rPr>
              <a:t>Teqball</a:t>
            </a:r>
            <a:r>
              <a:rPr lang="en-GB" sz="1800" dirty="0">
                <a:latin typeface="Arial" panose="020B0604020202020204" pitchFamily="34" charset="0"/>
                <a:ea typeface="SimSun" panose="02010600030101010101" pitchFamily="2" charset="-122"/>
              </a:rPr>
              <a:t> and Sailing</a:t>
            </a:r>
            <a:endParaRPr lang="en-GB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8089BC-4026-4B34-9A3C-23990CD33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90DF9-4623-41C9-91CB-F9F3A1E9A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55" y="819099"/>
            <a:ext cx="3618175" cy="48502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566CF-785C-4289-9980-EFD5DF971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0" y="3381087"/>
            <a:ext cx="3596661" cy="2021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8CDBD-F187-4EA0-8575-5C1D4B1F0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5" y="3884378"/>
            <a:ext cx="4988588" cy="28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20290" y="1620574"/>
            <a:ext cx="567571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Continental and regional Activities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3. Arab beach Sprint Championships, UAE- a</a:t>
            </a:r>
            <a:r>
              <a:rPr lang="en-GB" sz="2000" dirty="0">
                <a:latin typeface="Arial" panose="020B0604020202020204" pitchFamily="34" charset="0"/>
                <a:ea typeface="SimSun" panose="02010600030101010101" pitchFamily="2" charset="-122"/>
              </a:rPr>
              <a:t>ssistance and guided coaching sessions for 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participating countries (07 African nations) TUN, MAR, LBA, EGY, SUD, DJI, SOM, (32 athletes, 21 M, 11 F)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1D161-4736-4624-AD5F-A8BDE931C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AE4D85-3BEC-4980-BC19-D61C10A77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25" y="4081200"/>
            <a:ext cx="5153175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E44C1-6600-4C4A-A8DC-6FAE079D7B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3" y="882762"/>
            <a:ext cx="5089529" cy="3391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E05A0-7FAB-4B6E-93B7-8BAA933CB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4" y="3621122"/>
            <a:ext cx="4118638" cy="30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36618" y="1398061"/>
            <a:ext cx="718338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Continental and regional Activities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World Rowing Survey – 28/34 MF responded to the survey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76AFA-9B62-4B3B-A1A3-67B388F12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C88F7B-2584-4DFD-AAD5-789ED1687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5" y="2468880"/>
            <a:ext cx="7655885" cy="43277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75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20290" y="1235659"/>
            <a:ext cx="6628585" cy="323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Activities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 </a:t>
            </a:r>
            <a:r>
              <a:rPr lang="en-GB" sz="20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Piediluco</a:t>
            </a:r>
            <a:r>
              <a:rPr lang="en-GB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– Memorial Paolo </a:t>
            </a:r>
            <a:r>
              <a:rPr lang="en-GB" sz="20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d’Aloja</a:t>
            </a:r>
            <a:r>
              <a:rPr lang="en-GB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training camp for African nations: 6 countries participated </a:t>
            </a:r>
            <a:r>
              <a:rPr lang="en-US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SimSun" panose="02010600030101010101" pitchFamily="2" charset="-122"/>
              </a:rPr>
              <a:t>BEN, CIV, NAM, MAR, TUN, ZIM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accent1"/>
                </a:solidFill>
                <a:effectLst/>
                <a:latin typeface="Helvetica" panose="020B0604020202020204" pitchFamily="34" charset="0"/>
                <a:ea typeface="SimSun" panose="02010600030101010101" pitchFamily="2" charset="-122"/>
              </a:rPr>
              <a:t>(4 M, 4 F, 4 male coaches) 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GB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GB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2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n-GB" sz="2000" dirty="0">
                <a:latin typeface="Arial" panose="020B0604020202020204" pitchFamily="34" charset="0"/>
                <a:ea typeface="SimSun" panose="02010600030101010101" pitchFamily="2" charset="-122"/>
              </a:rPr>
              <a:t>FP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QR </a:t>
            </a:r>
            <a:r>
              <a:rPr lang="en-GB" sz="20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Gavirate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- support to the participating development nations, 5 countries participated</a:t>
            </a:r>
          </a:p>
          <a:p>
            <a:pPr algn="just"/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ALG, SUD, KEN, CPV, NGR, 12 athletes (6 M, 6 F)</a:t>
            </a:r>
            <a:endParaRPr lang="en-GB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endParaRPr lang="en-GB" sz="2000" b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06AA97-ABED-4791-83C2-C445EDF82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A6E8B-DF5D-4582-A1A5-D1930AFDB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5" y="4113728"/>
            <a:ext cx="3746229" cy="2646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B956C3-B209-4854-96F3-1889E62C3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33" y="988695"/>
            <a:ext cx="4419506" cy="2392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6F2B5E-0458-49E2-B5ED-F677994565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/>
          <a:stretch/>
        </p:blipFill>
        <p:spPr>
          <a:xfrm>
            <a:off x="7632772" y="3523059"/>
            <a:ext cx="4119888" cy="2646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E069B-7E68-4AFD-989C-3D06C4FD9C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1"/>
          <a:stretch/>
        </p:blipFill>
        <p:spPr>
          <a:xfrm>
            <a:off x="726576" y="4303956"/>
            <a:ext cx="2501343" cy="25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89491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420288" y="1221401"/>
            <a:ext cx="5465970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Activities</a:t>
            </a:r>
          </a:p>
          <a:p>
            <a:pPr algn="just"/>
            <a:r>
              <a:rPr lang="en-GB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Tokyo - Support to the participating development nations </a:t>
            </a:r>
          </a:p>
          <a:p>
            <a:pPr algn="just"/>
            <a:endParaRPr lang="en-GB" sz="20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GB" sz="2000" b="1" dirty="0">
                <a:latin typeface="Arial" panose="020B0604020202020204" pitchFamily="34" charset="0"/>
                <a:ea typeface="SimSun" panose="02010600030101010101" pitchFamily="2" charset="-122"/>
              </a:rPr>
              <a:t>4</a:t>
            </a:r>
            <a:r>
              <a:rPr lang="en-GB" sz="2000" dirty="0"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Tokyo - meeting with NF’s, CNO’s and Sports Ministries representatives</a:t>
            </a:r>
            <a:r>
              <a:rPr lang="en-GB" sz="2000" dirty="0">
                <a:latin typeface="Arial" panose="020B0604020202020204" pitchFamily="34" charset="0"/>
                <a:ea typeface="SimSun" panose="02010600030101010101" pitchFamily="2" charset="-122"/>
              </a:rPr>
              <a:t> from</a:t>
            </a:r>
            <a:r>
              <a:rPr lang="en-GB" sz="20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TOG, UGA, EGY, SUD, NGR, LES, BEN</a:t>
            </a:r>
            <a:endParaRPr lang="en-GB" sz="20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1800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just"/>
            <a:endParaRPr lang="en-GB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1800" dirty="0">
              <a:solidFill>
                <a:srgbClr val="1D2228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0D009-889C-46A4-A1E9-CE73E345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013CD-D652-4256-B4CA-348D01F464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43" y="661551"/>
            <a:ext cx="4222057" cy="2976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6FDFD-E797-4A75-A211-3C18D89A14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6931" r="933" b="10624"/>
          <a:stretch/>
        </p:blipFill>
        <p:spPr>
          <a:xfrm>
            <a:off x="8233115" y="3367105"/>
            <a:ext cx="3861832" cy="2506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9E2B79-60D3-4C00-9B92-E81ED94642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6" r="4117" b="12594"/>
          <a:stretch/>
        </p:blipFill>
        <p:spPr>
          <a:xfrm>
            <a:off x="4022114" y="4172322"/>
            <a:ext cx="4406495" cy="2403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E314A-5794-4283-9B5C-D5CE1BC2AA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r="4852"/>
          <a:stretch/>
        </p:blipFill>
        <p:spPr>
          <a:xfrm>
            <a:off x="13631" y="3911932"/>
            <a:ext cx="4047343" cy="22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20290" y="164305"/>
            <a:ext cx="10704910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AFRICA Continental Rep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76AFA-9B62-4B3B-A1A3-67B388F12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56" y="6145777"/>
            <a:ext cx="3621744" cy="714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825A54-B7CD-4880-8AB0-80FCBCC9F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89" y="1759190"/>
            <a:ext cx="3339620" cy="1669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79C3FA-09B7-4522-B51E-40B41F3FF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25" y="1950178"/>
            <a:ext cx="2381222" cy="1457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547E5D-657D-46E8-9810-7D305359A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61" y="1543166"/>
            <a:ext cx="2799279" cy="186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ED8A05-6BBA-49E6-BF5B-DF4C4F23B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859098"/>
            <a:ext cx="3339620" cy="2003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843190-4CB2-4AB7-99AD-304978ED1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042931"/>
            <a:ext cx="2880320" cy="1762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CA2525-44DC-4C7C-969A-FE21CE708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3" y="4100115"/>
            <a:ext cx="2577127" cy="1762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D9ED33-BCD2-49DE-A049-A679AE72A60B}"/>
              </a:ext>
            </a:extLst>
          </p:cNvPr>
          <p:cNvSpPr txBox="1"/>
          <p:nvPr/>
        </p:nvSpPr>
        <p:spPr>
          <a:xfrm>
            <a:off x="534256" y="1218763"/>
            <a:ext cx="1777429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b="1" dirty="0">
                <a:solidFill>
                  <a:srgbClr val="01467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Rio 2016</a:t>
            </a:r>
          </a:p>
          <a:p>
            <a:r>
              <a:rPr lang="en-US" sz="1800" dirty="0">
                <a:solidFill>
                  <a:srgbClr val="01467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9 NOCs from Africa Qualified </a:t>
            </a:r>
          </a:p>
          <a:p>
            <a:endParaRPr lang="en-US" sz="1800" dirty="0">
              <a:solidFill>
                <a:srgbClr val="01467D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01467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Tokyo 2020</a:t>
            </a:r>
          </a:p>
          <a:p>
            <a:r>
              <a:rPr lang="en-US" sz="1800" dirty="0">
                <a:solidFill>
                  <a:srgbClr val="01467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15 NOCs from Africa Qualified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0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1127</Words>
  <Application>Microsoft Office PowerPoint</Application>
  <PresentationFormat>Widescreen</PresentationFormat>
  <Paragraphs>635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Next</vt:lpstr>
      <vt:lpstr>Avenir Next Ultra Light</vt:lpstr>
      <vt:lpstr>Calibri</vt:lpstr>
      <vt:lpstr>Helvetica</vt:lpstr>
      <vt:lpstr>Microsoft Sans Serif</vt:lpstr>
      <vt:lpstr>Times New Roman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Smith</dc:creator>
  <cp:lastModifiedBy>Lucy Trochet</cp:lastModifiedBy>
  <cp:revision>110</cp:revision>
  <dcterms:modified xsi:type="dcterms:W3CDTF">2022-02-07T15:39:46Z</dcterms:modified>
</cp:coreProperties>
</file>