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79" r:id="rId5"/>
    <p:sldId id="267" r:id="rId6"/>
    <p:sldId id="271" r:id="rId7"/>
    <p:sldId id="272" r:id="rId8"/>
    <p:sldId id="273" r:id="rId9"/>
    <p:sldId id="280" r:id="rId10"/>
    <p:sldId id="277" r:id="rId11"/>
    <p:sldId id="284" r:id="rId12"/>
    <p:sldId id="282" r:id="rId13"/>
    <p:sldId id="276" r:id="rId14"/>
    <p:sldId id="278" r:id="rId15"/>
    <p:sldId id="275" r:id="rId16"/>
    <p:sldId id="286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414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769" y="1"/>
            <a:ext cx="13339784" cy="67413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3"/>
          <p:cNvSpPr/>
          <p:nvPr/>
        </p:nvSpPr>
        <p:spPr>
          <a:xfrm>
            <a:off x="0" y="6165303"/>
            <a:ext cx="12192000" cy="6926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-7504" y="5742208"/>
            <a:ext cx="12235238" cy="1440160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3"/>
            <a:ext cx="7644769" cy="59397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495" y="98726"/>
            <a:ext cx="2902239" cy="165543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2"/>
            <a:ext cx="258622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431804" y="5135055"/>
            <a:ext cx="11734188" cy="881569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3"/>
            <a:ext cx="7644769" cy="59397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2" name="Groupe 7"/>
          <p:cNvGrpSpPr/>
          <p:nvPr/>
        </p:nvGrpSpPr>
        <p:grpSpPr>
          <a:xfrm>
            <a:off x="-989540" y="-1215161"/>
            <a:ext cx="12394711" cy="7427672"/>
            <a:chOff x="0" y="0"/>
            <a:chExt cx="12394709" cy="7427670"/>
          </a:xfrm>
        </p:grpSpPr>
        <p:sp>
          <p:nvSpPr>
            <p:cNvPr id="28" name="Rectangle à coins arrondis 4"/>
            <p:cNvSpPr/>
            <p:nvPr/>
          </p:nvSpPr>
          <p:spPr>
            <a:xfrm rot="18854625">
              <a:off x="17493" y="1642709"/>
              <a:ext cx="5604715" cy="2413843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Rectangle à coins arrondis 13"/>
            <p:cNvSpPr/>
            <p:nvPr/>
          </p:nvSpPr>
          <p:spPr>
            <a:xfrm rot="18854625">
              <a:off x="1283460" y="2995952"/>
              <a:ext cx="6742958" cy="1440162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Rectangle à coins arrondis 14"/>
            <p:cNvSpPr/>
            <p:nvPr/>
          </p:nvSpPr>
          <p:spPr>
            <a:xfrm rot="18854625">
              <a:off x="3916588" y="2861747"/>
              <a:ext cx="6467999" cy="2003623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Rectangle à coins arrondis 15"/>
            <p:cNvSpPr/>
            <p:nvPr/>
          </p:nvSpPr>
          <p:spPr>
            <a:xfrm rot="18854625">
              <a:off x="6949196" y="3369278"/>
              <a:ext cx="5350354" cy="2523343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3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81" y="98727"/>
            <a:ext cx="2558906" cy="145959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2"/>
            <a:ext cx="258622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>
              <a:defRPr sz="3600" cap="all"/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 marL="457200" indent="-457200"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0">
              <a:spcBef>
                <a:spcPts val="500"/>
              </a:spcBef>
              <a:buSzTx/>
              <a:buNone/>
              <a:defRPr sz="2400"/>
            </a:lvl2pPr>
            <a:lvl3pPr marL="0" indent="0">
              <a:spcBef>
                <a:spcPts val="500"/>
              </a:spcBef>
              <a:buSzTx/>
              <a:buNone/>
              <a:defRPr sz="2400"/>
            </a:lvl3pPr>
            <a:lvl4pPr marL="0" indent="0">
              <a:spcBef>
                <a:spcPts val="500"/>
              </a:spcBef>
              <a:buSzTx/>
              <a:buNone/>
              <a:defRPr sz="2400"/>
            </a:lvl4pPr>
            <a:lvl5pPr marL="0" indent="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3368" y="1535111"/>
            <a:ext cx="5389034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87754" y="620687"/>
            <a:ext cx="7694649" cy="288034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1pPr>
            <a:lvl2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2pPr>
            <a:lvl3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3pPr>
            <a:lvl4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4pPr>
            <a:lvl5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3887754" y="3076"/>
            <a:ext cx="7694649" cy="61761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88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71412"/>
            <a:ext cx="1714472" cy="53226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2"/>
            <a:ext cx="258622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8449" y="116632"/>
            <a:ext cx="1773402" cy="72008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necteur droit 10"/>
          <p:cNvSpPr/>
          <p:nvPr/>
        </p:nvSpPr>
        <p:spPr>
          <a:xfrm>
            <a:off x="0" y="980728"/>
            <a:ext cx="12192001" cy="2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35359" y="0"/>
            <a:ext cx="9634960" cy="98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35360" y="1600200"/>
            <a:ext cx="1156649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buBlip>
                <a:blip r:embed="rId11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0045" y="50153"/>
            <a:ext cx="1994650" cy="113774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23780" y="6404294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Tx/>
        <a:buBlip>
          <a:blip r:embed="rId11"/>
        </a:buBlip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1234438" marR="0" indent="-32003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2606038" marR="0" indent="-32003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3063238" marR="0" indent="-32003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3520440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ous-titre 4"/>
          <p:cNvSpPr txBox="1"/>
          <p:nvPr/>
        </p:nvSpPr>
        <p:spPr>
          <a:xfrm>
            <a:off x="4136102" y="6237224"/>
            <a:ext cx="4920569" cy="692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50391">
              <a:lnSpc>
                <a:spcPct val="90000"/>
              </a:lnSpc>
              <a:spcBef>
                <a:spcPts val="300"/>
              </a:spcBef>
              <a:defRPr sz="2325" b="1">
                <a:solidFill>
                  <a:schemeClr val="accent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Virtual</a:t>
            </a:r>
            <a:r>
              <a:rPr b="0"/>
              <a:t>| November/December 2021</a:t>
            </a:r>
          </a:p>
        </p:txBody>
      </p:sp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25" y="913676"/>
            <a:ext cx="5640063" cy="475912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Rectangle 1"/>
          <p:cNvSpPr/>
          <p:nvPr/>
        </p:nvSpPr>
        <p:spPr>
          <a:xfrm>
            <a:off x="4351104" y="4607504"/>
            <a:ext cx="4335696" cy="87436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n w="9525" cap="flat">
                  <a:solidFill>
                    <a:srgbClr val="FFFFFF"/>
                  </a:solidFill>
                  <a:prstDash val="solid"/>
                  <a:round/>
                </a:ln>
              </a:defRPr>
            </a:pPr>
            <a:endParaRPr/>
          </a:p>
        </p:txBody>
      </p:sp>
      <p:sp>
        <p:nvSpPr>
          <p:cNvPr id="101" name="TextBox 2"/>
          <p:cNvSpPr txBox="1"/>
          <p:nvPr/>
        </p:nvSpPr>
        <p:spPr>
          <a:xfrm rot="21141389">
            <a:off x="5280455" y="4774637"/>
            <a:ext cx="2239767" cy="498906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2021 Virtual</a:t>
            </a:r>
          </a:p>
        </p:txBody>
      </p:sp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56" y="994600"/>
            <a:ext cx="5085710" cy="2900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3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Para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334507"/>
            <a:ext cx="8798035" cy="600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Successful inclusion of para races into Continental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Qualification regattas for Paralympic Games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Para coach education modules have been completed and translated and narrated into French and Spanish, offering greater flexibility to use the presentations for face-face and/or self-guided learning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Continued Engagement and planning with VIRTUS on the re-inclusion of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Intellectually Impaired (II)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athletes.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2000m race distance for the first time at the Tokyo 2020 Paralympic Games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Addition of a 5th race for Paris 2024 – PR3 mix2x</a:t>
            </a:r>
          </a:p>
          <a:p>
            <a:pPr>
              <a:lnSpc>
                <a:spcPct val="150000"/>
              </a:lnSpc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Classification Advisory Panel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1463040" y="1783574"/>
            <a:ext cx="7680960" cy="462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 marL="457200" indent="-457200" fontAlgn="base">
              <a:spcAft>
                <a:spcPct val="0"/>
              </a:spcAft>
              <a:buClr>
                <a:srgbClr val="1F497D">
                  <a:lumMod val="50000"/>
                </a:srgbClr>
              </a:buClr>
              <a:buFontTx/>
              <a:buAutoNum type="arabicPeriod"/>
              <a:defRPr/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Aft>
                <a:spcPct val="0"/>
              </a:spcAft>
              <a:buClr>
                <a:srgbClr val="1F497D">
                  <a:lumMod val="50000"/>
                </a:srgbClr>
              </a:buClr>
              <a:buFontTx/>
              <a:buAutoNum type="arabicPeriod"/>
              <a:defRPr/>
            </a:pPr>
            <a:r>
              <a:rPr lang="fr-CH" sz="2000" b="1" dirty="0">
                <a:latin typeface="Arial" pitchFamily="34" charset="0"/>
                <a:cs typeface="Arial" pitchFamily="34" charset="0"/>
              </a:rPr>
              <a:t>Successful </a:t>
            </a:r>
            <a:r>
              <a:rPr lang="en-CA" sz="2000" b="1" dirty="0">
                <a:latin typeface="Arial" pitchFamily="34" charset="0"/>
                <a:cs typeface="Arial" pitchFamily="34" charset="0"/>
              </a:rPr>
              <a:t>hybrid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 (‘Zoom’) classification of </a:t>
            </a:r>
            <a:r>
              <a:rPr lang="en-CA" sz="2000" b="1" dirty="0">
                <a:latin typeface="Arial" pitchFamily="34" charset="0"/>
                <a:cs typeface="Arial" pitchFamily="34" charset="0"/>
              </a:rPr>
              <a:t>athletes</a:t>
            </a:r>
            <a:r>
              <a:rPr lang="fr-CH" sz="2000" b="1" dirty="0">
                <a:latin typeface="Arial" pitchFamily="34" charset="0"/>
                <a:cs typeface="Arial" pitchFamily="34" charset="0"/>
              </a:rPr>
              <a:t> for 2020 Paralympic Games Qualification events</a:t>
            </a:r>
            <a:br>
              <a:rPr lang="fr-CH" sz="2000" b="1" dirty="0">
                <a:latin typeface="Arial" pitchFamily="34" charset="0"/>
                <a:cs typeface="Arial" pitchFamily="34" charset="0"/>
              </a:rPr>
            </a:br>
            <a:endParaRPr lang="fr-CH" sz="2000" b="1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Aft>
                <a:spcPct val="0"/>
              </a:spcAft>
              <a:buClr>
                <a:srgbClr val="1F497D">
                  <a:lumMod val="50000"/>
                </a:srgbClr>
              </a:buClr>
              <a:buFontTx/>
              <a:buAutoNum type="arabicPeriod"/>
              <a:defRPr/>
            </a:pPr>
            <a:r>
              <a:rPr lang="fr-CH" sz="2000" b="1" dirty="0">
                <a:latin typeface="Arial" pitchFamily="34" charset="0"/>
                <a:cs typeface="Arial" pitchFamily="34" charset="0"/>
              </a:rPr>
              <a:t>Finalised trunk function research project </a:t>
            </a:r>
            <a:br>
              <a:rPr lang="fr-CH" sz="2000" b="1" dirty="0">
                <a:latin typeface="Arial" pitchFamily="34" charset="0"/>
                <a:cs typeface="Arial" pitchFamily="34" charset="0"/>
              </a:rPr>
            </a:br>
            <a:endParaRPr lang="fr-CH" sz="2000" b="1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Aft>
                <a:spcPct val="0"/>
              </a:spcAft>
              <a:buClr>
                <a:srgbClr val="1F497D">
                  <a:lumMod val="50000"/>
                </a:srgbClr>
              </a:buClr>
              <a:buFontTx/>
              <a:buAutoNum type="arabicPeriod"/>
              <a:defRPr/>
            </a:pPr>
            <a:r>
              <a:rPr lang="fr-CH" sz="2000" b="1" dirty="0">
                <a:latin typeface="Arial" pitchFamily="34" charset="0"/>
                <a:cs typeface="Arial" pitchFamily="34" charset="0"/>
              </a:rPr>
              <a:t>Updated classifier Manual, Classification Assessment form, and Classifier Code of Conduct</a:t>
            </a:r>
          </a:p>
          <a:p>
            <a:pPr marL="457200" indent="-457200" fontAlgn="base">
              <a:spcAft>
                <a:spcPct val="0"/>
              </a:spcAft>
              <a:buClr>
                <a:srgbClr val="1F497D">
                  <a:lumMod val="50000"/>
                </a:srgbClr>
              </a:buClr>
              <a:buFontTx/>
              <a:buAutoNum type="arabicPeriod"/>
              <a:defRPr/>
            </a:pPr>
            <a:endParaRPr lang="fr-CH" sz="2000" b="1" dirty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Aft>
                <a:spcPct val="0"/>
              </a:spcAft>
              <a:buClr>
                <a:srgbClr val="1F497D">
                  <a:lumMod val="50000"/>
                </a:srgbClr>
              </a:buClr>
              <a:buFontTx/>
              <a:buAutoNum type="arabicPeriod"/>
              <a:defRPr/>
            </a:pPr>
            <a:r>
              <a:rPr lang="fr-CH" sz="2000" b="1" dirty="0">
                <a:latin typeface="Arial" pitchFamily="34" charset="0"/>
                <a:cs typeface="Arial" pitchFamily="34" charset="0"/>
              </a:rPr>
              <a:t>Created online training modules to be used in classifier workshops and to enhance general classification knowledge globally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8000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Sports Medicine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2189264" y="1783574"/>
            <a:ext cx="6954736" cy="459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WR-Events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guidelines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788481" y="1715481"/>
            <a:ext cx="6954736" cy="462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Successful delivery of WRU-19 in Plovdiv and WRU-23 in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Racice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under the COVID pandemic condition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Virtual Coaches meeting at WRU-23 Championship in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Racice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Coastal Survey and Longitudinal Observation of Junior and Senior Coastal &amp; Beach Sprints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Preparation for the World Coaches conference with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Youth section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2" y="703565"/>
            <a:ext cx="1036721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Recreation &amp; Tour Commission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1666059" y="2002279"/>
            <a:ext cx="6954736" cy="4128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Guidelines for WRT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Tour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Guidelines and RMP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to a new, high standard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ERA WRT Canada 2022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Staying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 contact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WRT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Organisers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New contacts for possible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Developement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Tours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4" y="585578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European Rowing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4" y="1547600"/>
            <a:ext cx="9184206" cy="557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of ERCH, ERU23CH and ERJCH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COVID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European Rowing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Championships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European Rowing General Assembly and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elections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European Rowing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Coastal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2nd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hosted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Filippi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Attribution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of ERICH 2022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Jonkoping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SWE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attribution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2022 &amp; 2023 ERCBSCH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Attribution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2022 &amp; 2023 ERCBSCH – </a:t>
            </a:r>
          </a:p>
          <a:p>
            <a:pPr>
              <a:lnSpc>
                <a:spcPct val="150000"/>
              </a:lnSpc>
            </a:pP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San Sebastian, ESP and La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Seyne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-Mer, FRA 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50509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Safeguarding Working Group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2" y="1757862"/>
            <a:ext cx="9306217" cy="508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Event Safeguarding Officers in place at all World Rowing events and the Olympic &amp; Paralympic Games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Briefings with ESOs and OC SO – pre &amp; post event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Safeguarding webinar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, March 2021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Recognition of World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Rowing’s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&amp; training programme, as a good practice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– the IOC have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International Safeguarding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 Sport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online programme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Management of SG reports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780" y="4911973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Competitive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344246"/>
            <a:ext cx="9221461" cy="646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at all major WR Events in 2021. Support for Continental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Qualifiers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and Final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Paralympic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Qualification. 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of information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at all World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Cups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, Final Qualification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Regatta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and Olympic and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Paralympic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Coach Education Virtual and in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of mentors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Revisited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Progression system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on Olympic Qualification 2024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ALS and Water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45700" y="-1219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and the nominees are"/>
          <p:cNvSpPr txBox="1"/>
          <p:nvPr/>
        </p:nvSpPr>
        <p:spPr>
          <a:xfrm>
            <a:off x="488023" y="703565"/>
            <a:ext cx="10042988" cy="584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5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2021 Report of the Indoor Rowing Commission</a:t>
            </a:r>
          </a:p>
        </p:txBody>
      </p:sp>
      <p:sp>
        <p:nvSpPr>
          <p:cNvPr id="106" name="and the nominees are"/>
          <p:cNvSpPr txBox="1"/>
          <p:nvPr/>
        </p:nvSpPr>
        <p:spPr>
          <a:xfrm>
            <a:off x="1055914" y="1783575"/>
            <a:ext cx="8088087" cy="332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2021 Primary Achievements</a:t>
            </a:r>
            <a:endParaRPr sz="3500" dirty="0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>
              <a:defRPr sz="28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500" dirty="0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 marL="514350" indent="-514350">
              <a:lnSpc>
                <a:spcPct val="150000"/>
              </a:lnSpc>
              <a:buSzPct val="100000"/>
              <a:buAutoNum type="arabicPeriod"/>
              <a:defRPr sz="20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Initiated Commission in </a:t>
            </a:r>
            <a:r>
              <a:rPr lang="en-CA" dirty="0"/>
              <a:t>March, </a:t>
            </a:r>
            <a:r>
              <a:rPr dirty="0"/>
              <a:t>2021</a:t>
            </a:r>
            <a:endParaRPr sz="3500" dirty="0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 marL="514350" indent="-514350">
              <a:lnSpc>
                <a:spcPct val="150000"/>
              </a:lnSpc>
              <a:buSzPct val="100000"/>
              <a:buAutoNum type="arabicPeriod"/>
              <a:defRPr sz="20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Reviewed &amp; Updated Strategic Plan</a:t>
            </a:r>
            <a:endParaRPr sz="3500" dirty="0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 marL="514350" indent="-514350">
              <a:lnSpc>
                <a:spcPct val="150000"/>
              </a:lnSpc>
              <a:buSzPct val="100000"/>
              <a:buAutoNum type="arabicPeriod"/>
              <a:defRPr sz="20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Looked at new concepts for World Championships</a:t>
            </a:r>
            <a:endParaRPr sz="3500" dirty="0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 marL="514350" indent="-514350">
              <a:lnSpc>
                <a:spcPct val="150000"/>
              </a:lnSpc>
              <a:buSzPct val="100000"/>
              <a:buAutoNum type="arabicPeriod"/>
              <a:defRPr sz="20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Reviewed calendar of events</a:t>
            </a:r>
            <a:endParaRPr sz="3500" dirty="0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 marL="514350" indent="-514350">
              <a:lnSpc>
                <a:spcPct val="150000"/>
              </a:lnSpc>
              <a:buSzPct val="100000"/>
              <a:buAutoNum type="arabicPeriod"/>
              <a:defRPr sz="2000" b="1">
                <a:solidFill>
                  <a:srgbClr val="0144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CA" dirty="0"/>
              <a:t>Created forum for discussion with </a:t>
            </a:r>
            <a:r>
              <a:rPr dirty="0"/>
              <a:t>indoor manufacture</a:t>
            </a:r>
            <a:r>
              <a:rPr lang="en-CA" dirty="0"/>
              <a:t>r</a:t>
            </a:r>
            <a:r>
              <a:rPr dirty="0"/>
              <a:t>s </a:t>
            </a:r>
            <a:endParaRPr sz="3500" dirty="0"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10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7" y="4921320"/>
            <a:ext cx="2240680" cy="1890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Equipment and Technology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1191398" y="3026430"/>
            <a:ext cx="7838301" cy="1651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 Remember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Thanassis Mitrousis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500723" y="453648"/>
            <a:ext cx="10042987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Equipment and Technology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1178698" y="2157218"/>
            <a:ext cx="7838301" cy="339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3200" b="1" dirty="0">
                <a:latin typeface="+mn-lt"/>
                <a:cs typeface="Arial" panose="020B0604020202020204" pitchFamily="34" charset="0"/>
              </a:rPr>
              <a:t>2021 Primary Achievements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600" b="1" dirty="0">
                <a:latin typeface="+mn-lt"/>
                <a:cs typeface="Arial" panose="020B0604020202020204" pitchFamily="34" charset="0"/>
              </a:rPr>
              <a:t>Marko at Coastal – ETC important </a:t>
            </a:r>
            <a:r>
              <a:rPr lang="fr-CH" sz="2600" b="1" dirty="0" err="1">
                <a:latin typeface="+mn-lt"/>
                <a:cs typeface="Arial" panose="020B0604020202020204" pitchFamily="34" charset="0"/>
              </a:rPr>
              <a:t>attendance</a:t>
            </a:r>
            <a:endParaRPr lang="fr-CH" sz="2600" b="1" dirty="0">
              <a:latin typeface="+mn-lt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600" b="1" dirty="0" err="1">
                <a:latin typeface="+mn-lt"/>
                <a:cs typeface="Arial" panose="020B0604020202020204" pitchFamily="34" charset="0"/>
              </a:rPr>
              <a:t>Initiated</a:t>
            </a:r>
            <a:r>
              <a:rPr lang="fr-CH" sz="2600" b="1" dirty="0">
                <a:latin typeface="+mn-lt"/>
                <a:cs typeface="Arial" panose="020B0604020202020204" pitchFamily="34" charset="0"/>
              </a:rPr>
              <a:t> discussion for more </a:t>
            </a:r>
            <a:r>
              <a:rPr lang="fr-CH" sz="2600" b="1" dirty="0" err="1">
                <a:latin typeface="+mn-lt"/>
                <a:cs typeface="Arial" panose="020B0604020202020204" pitchFamily="34" charset="0"/>
              </a:rPr>
              <a:t>robust</a:t>
            </a:r>
            <a:r>
              <a:rPr lang="fr-CH" sz="2600" b="1" dirty="0">
                <a:latin typeface="+mn-lt"/>
                <a:cs typeface="Arial" panose="020B0604020202020204" pitchFamily="34" charset="0"/>
              </a:rPr>
              <a:t> Coastal Rules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600" b="1" dirty="0">
                <a:latin typeface="+mn-lt"/>
                <a:cs typeface="Arial" panose="020B0604020202020204" pitchFamily="34" charset="0"/>
              </a:rPr>
              <a:t>Conny at </a:t>
            </a:r>
            <a:r>
              <a:rPr lang="fr-CH" sz="2600" b="1" dirty="0" err="1">
                <a:latin typeface="+mn-lt"/>
                <a:cs typeface="Arial" panose="020B0604020202020204" pitchFamily="34" charset="0"/>
              </a:rPr>
              <a:t>Paralympics</a:t>
            </a:r>
            <a:r>
              <a:rPr lang="fr-CH" sz="2600" b="1" dirty="0">
                <a:latin typeface="+mn-lt"/>
                <a:cs typeface="Arial" panose="020B0604020202020204" pitchFamily="34" charset="0"/>
              </a:rPr>
              <a:t> – PR1 Seat issue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600" b="1" dirty="0" err="1">
                <a:latin typeface="+mn-lt"/>
                <a:cs typeface="Arial" panose="020B0604020202020204" pitchFamily="34" charset="0"/>
              </a:rPr>
              <a:t>Review</a:t>
            </a:r>
            <a:r>
              <a:rPr lang="fr-CH" sz="2600" b="1" dirty="0">
                <a:latin typeface="+mn-lt"/>
                <a:cs typeface="Arial" panose="020B0604020202020204" pitchFamily="34" charset="0"/>
              </a:rPr>
              <a:t> of </a:t>
            </a:r>
            <a:r>
              <a:rPr lang="fr-CH" sz="2600" b="1" dirty="0" err="1">
                <a:latin typeface="+mn-lt"/>
                <a:cs typeface="Arial" panose="020B0604020202020204" pitchFamily="34" charset="0"/>
              </a:rPr>
              <a:t>potential</a:t>
            </a:r>
            <a:r>
              <a:rPr lang="fr-CH" sz="2600" b="1" dirty="0">
                <a:latin typeface="+mn-lt"/>
                <a:cs typeface="Arial" panose="020B0604020202020204" pitchFamily="34" charset="0"/>
              </a:rPr>
              <a:t> Innovations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816077" y="1783574"/>
            <a:ext cx="4739149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>
              <a:lnSpc>
                <a:spcPct val="150000"/>
              </a:lnSpc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Tokyo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OG &amp; PG and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Regattas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4" y="1411294"/>
            <a:ext cx="7486537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805445" y="1513163"/>
            <a:ext cx="3471588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Successful d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elivery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of WR (and ER)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COVID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pandemic conditions adapting to multiple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3" y="1842864"/>
            <a:ext cx="11703977" cy="50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1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venir Next"/>
              <a:sym typeface="Avenir Next"/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1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kumimoji="0" sz="7000" b="0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venir Next Ultra Light"/>
              <a:sym typeface="Avenir Next Ultra Light"/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2021 Report of the </a:t>
            </a:r>
            <a:r>
              <a:rPr kumimoji="0" lang="hu-HU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Events</a:t>
            </a:r>
            <a:r>
              <a:rPr kumimoji="0" lang="en-GB" sz="35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 Commission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venir Next"/>
              <a:sym typeface="Avenir Next"/>
            </a:endParaRP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816077" y="1783574"/>
            <a:ext cx="8327923" cy="459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2021 Primary Achievements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  <a:p>
            <a:pPr marL="514350" marR="0" lvl="0" indent="-5143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Tokyo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OG &amp; PG</a:t>
            </a:r>
            <a:endParaRPr kumimoji="0" lang="fr-CH" sz="20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  <a:p>
            <a:pPr marL="514350" marR="0" lvl="0" indent="-5143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Successful d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elivery of WR (and ER) events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under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COVID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pandemic conditions adapting to multiple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challenges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 </a:t>
            </a:r>
            <a:endParaRPr kumimoji="0" lang="fr-CH" sz="20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  <a:p>
            <a:pPr marL="514350" marR="0" lvl="0" indent="-5143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Time trials –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improved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process w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ith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 clearer 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instructions</a:t>
            </a:r>
            <a:endParaRPr kumimoji="0" lang="fr-CH" sz="20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  <a:p>
            <a:pPr marL="514350" marR="0" lvl="0" indent="-5143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Vi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rtual site visits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 and on-line m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eetings with O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C</a:t>
            </a: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s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 worked</a:t>
            </a:r>
            <a:endParaRPr kumimoji="0" lang="fr-CH" sz="20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  <a:p>
            <a:pPr marL="514350" marR="0" lvl="0" indent="-5143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Course survey procedure</a:t>
            </a:r>
          </a:p>
          <a:p>
            <a:pPr marL="514350" marR="0" lvl="0" indent="-5143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2000" b="1" i="0" u="none" strike="noStrike" kern="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Next"/>
              </a:rPr>
              <a:t>World Rowing Manual updates</a:t>
            </a:r>
            <a:endParaRPr kumimoji="0" lang="fr-CH" sz="20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  <a:p>
            <a:pPr marL="514350" marR="0" lvl="0" indent="-51435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144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Nex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GEDI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Commission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804740"/>
            <a:ext cx="9809560" cy="542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To chair a series of meetings with the (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) working group on GEDI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To chair the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with the GEDI management group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To present the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of the series for decision making in the Council and Exec Committee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propose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to the Council and Congress (based on the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of all meetings):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with respect to GEDI and the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of the GEDI Cross-Commission, Management Group and Advisory Panel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The World Rowing Position Statement on GEDI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The GEDI Strategic Plan (as part of the overal World Rowing strategic plan)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A number of Action Points,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listed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WR Goals (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administer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promote@events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9AD0A-9487-485E-9E8C-037C1AAB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58" y="4921320"/>
            <a:ext cx="2240679" cy="1890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850</Words>
  <Application>Microsoft Office PowerPoint</Application>
  <PresentationFormat>Widescreen</PresentationFormat>
  <Paragraphs>116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</vt:lpstr>
      <vt:lpstr>Avenir Next Regular</vt:lpstr>
      <vt:lpstr>Avenir Next Ultra Light</vt:lpstr>
      <vt:lpstr>Calibri</vt:lpstr>
      <vt:lpstr>Microsoft Sans Serif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Trochet</dc:creator>
  <cp:lastModifiedBy>Lucy Trochet</cp:lastModifiedBy>
  <cp:revision>5</cp:revision>
  <dcterms:modified xsi:type="dcterms:W3CDTF">2022-02-07T15:37:33Z</dcterms:modified>
</cp:coreProperties>
</file>