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61" r:id="rId3"/>
    <p:sldId id="267" r:id="rId4"/>
    <p:sldId id="268" r:id="rId5"/>
    <p:sldId id="270" r:id="rId6"/>
    <p:sldId id="273" r:id="rId7"/>
    <p:sldId id="274" r:id="rId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4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ED6"/>
          </a:solidFill>
        </a:fill>
      </a:tcStyle>
    </a:wholeTbl>
    <a:band2H>
      <a:tcTxStyle/>
      <a:tcStyle>
        <a:tcBdr/>
        <a:fill>
          <a:solidFill>
            <a:srgbClr val="E6E8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E2EA"/>
          </a:solidFill>
        </a:fill>
      </a:tcStyle>
    </a:wholeTbl>
    <a:band2H>
      <a:tcTxStyle/>
      <a:tcStyle>
        <a:tcBdr/>
        <a:fill>
          <a:solidFill>
            <a:srgbClr val="E8F1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 autoAdjust="0"/>
    <p:restoredTop sz="94660"/>
  </p:normalViewPr>
  <p:slideViewPr>
    <p:cSldViewPr snapToGrid="0">
      <p:cViewPr varScale="1">
        <p:scale>
          <a:sx n="63" d="100"/>
          <a:sy n="63" d="100"/>
        </p:scale>
        <p:origin x="992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8701357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8" descr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9768" y="1"/>
            <a:ext cx="13339783" cy="6741369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Rectangle 3"/>
          <p:cNvSpPr/>
          <p:nvPr/>
        </p:nvSpPr>
        <p:spPr>
          <a:xfrm>
            <a:off x="0" y="6165304"/>
            <a:ext cx="12192000" cy="6926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800"/>
          </a:p>
        </p:txBody>
      </p:sp>
      <p:sp>
        <p:nvSpPr>
          <p:cNvPr id="15" name="Title Text"/>
          <p:cNvSpPr txBox="1">
            <a:spLocks noGrp="1"/>
          </p:cNvSpPr>
          <p:nvPr>
            <p:ph type="title"/>
          </p:nvPr>
        </p:nvSpPr>
        <p:spPr>
          <a:xfrm>
            <a:off x="-7503" y="5742208"/>
            <a:ext cx="12235236" cy="1440160"/>
          </a:xfrm>
          <a:prstGeom prst="rect">
            <a:avLst/>
          </a:prstGeom>
          <a:solidFill>
            <a:schemeClr val="accent2">
              <a:alpha val="64000"/>
            </a:schemeClr>
          </a:solidFill>
          <a:ln w="9525">
            <a:solidFill>
              <a:schemeClr val="accent2"/>
            </a:solidFill>
            <a:round/>
          </a:ln>
        </p:spPr>
        <p:txBody>
          <a:bodyPr/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35625" y="6165304"/>
            <a:ext cx="7644768" cy="593969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>
                <a:solidFill>
                  <a:schemeClr val="accent2"/>
                </a:solidFill>
              </a:defRPr>
            </a:lvl1pPr>
            <a:lvl2pPr marL="0" indent="457200">
              <a:buSzTx/>
              <a:buNone/>
              <a:defRPr>
                <a:solidFill>
                  <a:schemeClr val="accent2"/>
                </a:solidFill>
              </a:defRPr>
            </a:lvl2pPr>
            <a:lvl3pPr marL="0" indent="914400">
              <a:buSzTx/>
              <a:buNone/>
              <a:defRPr>
                <a:solidFill>
                  <a:schemeClr val="accent2"/>
                </a:solidFill>
              </a:defRPr>
            </a:lvl3pPr>
            <a:lvl4pPr marL="0" indent="1371600">
              <a:buSzTx/>
              <a:buNone/>
              <a:defRPr>
                <a:solidFill>
                  <a:schemeClr val="accent2"/>
                </a:solidFill>
              </a:defRPr>
            </a:lvl4pPr>
            <a:lvl5pPr marL="0" indent="1828800">
              <a:buSzTx/>
              <a:buNone/>
              <a:defRPr>
                <a:solidFill>
                  <a:schemeClr val="accent2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62527" y="6217852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31C954-BB49-4D75-A2BA-5FA2EC11AE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452" y="57843"/>
            <a:ext cx="3068548" cy="1750291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Text"/>
          <p:cNvSpPr txBox="1">
            <a:spLocks noGrp="1"/>
          </p:cNvSpPr>
          <p:nvPr>
            <p:ph type="title"/>
          </p:nvPr>
        </p:nvSpPr>
        <p:spPr>
          <a:xfrm>
            <a:off x="431805" y="5135055"/>
            <a:ext cx="11734187" cy="881568"/>
          </a:xfrm>
          <a:prstGeom prst="rect">
            <a:avLst/>
          </a:prstGeom>
          <a:solidFill>
            <a:schemeClr val="accent2">
              <a:alpha val="64000"/>
            </a:schemeClr>
          </a:solidFill>
          <a:ln w="9525">
            <a:solidFill>
              <a:schemeClr val="accent2"/>
            </a:solidFill>
            <a:round/>
          </a:ln>
        </p:spPr>
        <p:txBody>
          <a:bodyPr/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35625" y="6165304"/>
            <a:ext cx="7644768" cy="593969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>
                <a:solidFill>
                  <a:schemeClr val="accent2"/>
                </a:solidFill>
              </a:defRPr>
            </a:lvl1pPr>
            <a:lvl2pPr marL="0" indent="457200">
              <a:buSzTx/>
              <a:buNone/>
              <a:defRPr>
                <a:solidFill>
                  <a:schemeClr val="accent2"/>
                </a:solidFill>
              </a:defRPr>
            </a:lvl2pPr>
            <a:lvl3pPr marL="0" indent="914400">
              <a:buSzTx/>
              <a:buNone/>
              <a:defRPr>
                <a:solidFill>
                  <a:schemeClr val="accent2"/>
                </a:solidFill>
              </a:defRPr>
            </a:lvl3pPr>
            <a:lvl4pPr marL="0" indent="1371600">
              <a:buSzTx/>
              <a:buNone/>
              <a:defRPr>
                <a:solidFill>
                  <a:schemeClr val="accent2"/>
                </a:solidFill>
              </a:defRPr>
            </a:lvl4pPr>
            <a:lvl5pPr marL="0" indent="1828800">
              <a:buSzTx/>
              <a:buNone/>
              <a:defRPr>
                <a:solidFill>
                  <a:schemeClr val="accent2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32" name="Groupe 7"/>
          <p:cNvGrpSpPr/>
          <p:nvPr/>
        </p:nvGrpSpPr>
        <p:grpSpPr>
          <a:xfrm>
            <a:off x="-1641284" y="-1004639"/>
            <a:ext cx="13668621" cy="6997077"/>
            <a:chOff x="0" y="0"/>
            <a:chExt cx="10251465" cy="6997075"/>
          </a:xfrm>
        </p:grpSpPr>
        <p:sp>
          <p:nvSpPr>
            <p:cNvPr id="28" name="Rectangle à coins arrondis 4"/>
            <p:cNvSpPr/>
            <p:nvPr/>
          </p:nvSpPr>
          <p:spPr>
            <a:xfrm rot="18854625">
              <a:off x="-198660" y="1733918"/>
              <a:ext cx="5604712" cy="1810381"/>
            </a:xfrm>
            <a:prstGeom prst="roundRect">
              <a:avLst>
                <a:gd name="adj" fmla="val 50000"/>
              </a:avLst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800"/>
            </a:p>
          </p:txBody>
        </p:sp>
        <p:sp>
          <p:nvSpPr>
            <p:cNvPr id="29" name="Rectangle à coins arrondis 13"/>
            <p:cNvSpPr/>
            <p:nvPr/>
          </p:nvSpPr>
          <p:spPr>
            <a:xfrm rot="18854625">
              <a:off x="608535" y="2965450"/>
              <a:ext cx="6742955" cy="1080121"/>
            </a:xfrm>
            <a:prstGeom prst="roundRect">
              <a:avLst>
                <a:gd name="adj" fmla="val 50000"/>
              </a:avLst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800"/>
            </a:p>
          </p:txBody>
        </p:sp>
        <p:sp>
          <p:nvSpPr>
            <p:cNvPr id="30" name="Rectangle à coins arrondis 14"/>
            <p:cNvSpPr/>
            <p:nvPr/>
          </p:nvSpPr>
          <p:spPr>
            <a:xfrm rot="18854625">
              <a:off x="2617751" y="2901678"/>
              <a:ext cx="6467995" cy="1502716"/>
            </a:xfrm>
            <a:prstGeom prst="roundRect">
              <a:avLst>
                <a:gd name="adj" fmla="val 50000"/>
              </a:avLst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800"/>
            </a:p>
          </p:txBody>
        </p:sp>
        <p:sp>
          <p:nvSpPr>
            <p:cNvPr id="31" name="Rectangle à coins arrondis 15"/>
            <p:cNvSpPr/>
            <p:nvPr/>
          </p:nvSpPr>
          <p:spPr>
            <a:xfrm rot="18854625">
              <a:off x="5031912" y="3474174"/>
              <a:ext cx="5350351" cy="1892506"/>
            </a:xfrm>
            <a:prstGeom prst="roundRect">
              <a:avLst>
                <a:gd name="adj" fmla="val 50000"/>
              </a:avLst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800"/>
            </a:p>
          </p:txBody>
        </p:sp>
      </p:grp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62527" y="6217852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461981-59B6-40BA-887A-2D7337EA76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452" y="57843"/>
            <a:ext cx="3068548" cy="1750291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F63C97-9EE3-42F5-897F-8452CEF13D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730" y="57843"/>
            <a:ext cx="2046270" cy="116718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B31089-0794-4232-AB32-E9F2579FE5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440" y="57843"/>
            <a:ext cx="2169560" cy="1237511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1" cy="1362075"/>
          </a:xfrm>
          <a:prstGeom prst="rect">
            <a:avLst/>
          </a:prstGeom>
        </p:spPr>
        <p:txBody>
          <a:bodyPr anchor="t"/>
          <a:lstStyle>
            <a:lvl1pPr>
              <a:defRPr sz="3600" cap="all"/>
            </a:lvl1pPr>
          </a:lstStyle>
          <a:p>
            <a:r>
              <a:t>Title Text</a:t>
            </a:r>
          </a:p>
        </p:txBody>
      </p:sp>
      <p:sp>
        <p:nvSpPr>
          <p:cNvPr id="5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63084" y="2906713"/>
            <a:ext cx="103632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1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 marL="457200" indent="-457200"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1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7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600" y="1535112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93368" y="1535112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</a:lstStyle>
          <a:p>
            <a:pPr marL="0" indent="0">
              <a:spcBef>
                <a:spcPts val="500"/>
              </a:spcBef>
              <a:buSzTx/>
              <a:buNone/>
              <a:defRPr sz="2400"/>
            </a:pPr>
            <a:endParaRPr/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887755" y="620688"/>
            <a:ext cx="7694647" cy="288033"/>
          </a:xfrm>
          <a:prstGeom prst="rect">
            <a:avLst/>
          </a:prstGeom>
        </p:spPr>
        <p:txBody>
          <a:bodyPr anchor="ctr"/>
          <a:lstStyle>
            <a:lvl1pPr marL="0" indent="0" algn="r">
              <a:spcBef>
                <a:spcPts val="300"/>
              </a:spcBef>
              <a:buSzTx/>
              <a:buNone/>
              <a:defRPr sz="1600" cap="small">
                <a:solidFill>
                  <a:srgbClr val="1D2631"/>
                </a:solidFill>
              </a:defRPr>
            </a:lvl1pPr>
            <a:lvl2pPr marL="0" indent="457200" algn="r">
              <a:spcBef>
                <a:spcPts val="300"/>
              </a:spcBef>
              <a:buSzTx/>
              <a:buNone/>
              <a:defRPr sz="1600" cap="small">
                <a:solidFill>
                  <a:srgbClr val="1D2631"/>
                </a:solidFill>
              </a:defRPr>
            </a:lvl2pPr>
            <a:lvl3pPr marL="0" indent="914400" algn="r">
              <a:spcBef>
                <a:spcPts val="300"/>
              </a:spcBef>
              <a:buSzTx/>
              <a:buNone/>
              <a:defRPr sz="1600" cap="small">
                <a:solidFill>
                  <a:srgbClr val="1D2631"/>
                </a:solidFill>
              </a:defRPr>
            </a:lvl3pPr>
            <a:lvl4pPr marL="0" indent="1371600" algn="r">
              <a:spcBef>
                <a:spcPts val="300"/>
              </a:spcBef>
              <a:buSzTx/>
              <a:buNone/>
              <a:defRPr sz="1600" cap="small">
                <a:solidFill>
                  <a:srgbClr val="1D2631"/>
                </a:solidFill>
              </a:defRPr>
            </a:lvl4pPr>
            <a:lvl5pPr marL="0" indent="1828800" algn="r">
              <a:spcBef>
                <a:spcPts val="300"/>
              </a:spcBef>
              <a:buSzTx/>
              <a:buNone/>
              <a:defRPr sz="1600" cap="small">
                <a:solidFill>
                  <a:srgbClr val="1D2631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Title Text"/>
          <p:cNvSpPr txBox="1">
            <a:spLocks noGrp="1"/>
          </p:cNvSpPr>
          <p:nvPr>
            <p:ph type="title"/>
          </p:nvPr>
        </p:nvSpPr>
        <p:spPr>
          <a:xfrm>
            <a:off x="3887755" y="3077"/>
            <a:ext cx="7694647" cy="617613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Title Text</a:t>
            </a:r>
          </a:p>
        </p:txBody>
      </p:sp>
      <p:pic>
        <p:nvPicPr>
          <p:cNvPr id="87" name="Image 1" descr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2" y="71413"/>
            <a:ext cx="1714471" cy="532260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62527" y="6217852"/>
            <a:ext cx="27507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35359" y="0"/>
            <a:ext cx="9634959" cy="988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35360" y="1600201"/>
            <a:ext cx="11566489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>
              <a:buBlip>
                <a:blip r:embed="rId10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" name="Image 7" descr="Imag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28449" y="116632"/>
            <a:ext cx="1773401" cy="72008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Connecteur droit 10"/>
          <p:cNvSpPr/>
          <p:nvPr/>
        </p:nvSpPr>
        <p:spPr>
          <a:xfrm>
            <a:off x="0" y="980729"/>
            <a:ext cx="12192000" cy="1"/>
          </a:xfrm>
          <a:prstGeom prst="line">
            <a:avLst/>
          </a:prstGeom>
          <a:ln>
            <a:solidFill>
              <a:schemeClr val="accent1"/>
            </a:solidFill>
          </a:ln>
        </p:spPr>
        <p:txBody>
          <a:bodyPr lIns="45719" rIns="45719"/>
          <a:lstStyle/>
          <a:p>
            <a:endParaRPr sz="1800"/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07329" y="6400414"/>
            <a:ext cx="275073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Microsoft Sans Serif"/>
          <a:ea typeface="Microsoft Sans Serif"/>
          <a:cs typeface="Microsoft Sans Serif"/>
          <a:sym typeface="Microsoft Sans Serif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Microsoft Sans Serif"/>
          <a:ea typeface="Microsoft Sans Serif"/>
          <a:cs typeface="Microsoft Sans Serif"/>
          <a:sym typeface="Microsoft Sans Serif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Microsoft Sans Serif"/>
          <a:ea typeface="Microsoft Sans Serif"/>
          <a:cs typeface="Microsoft Sans Serif"/>
          <a:sym typeface="Microsoft Sans Serif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Microsoft Sans Serif"/>
          <a:ea typeface="Microsoft Sans Serif"/>
          <a:cs typeface="Microsoft Sans Serif"/>
          <a:sym typeface="Microsoft Sans Serif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Microsoft Sans Serif"/>
          <a:ea typeface="Microsoft Sans Serif"/>
          <a:cs typeface="Microsoft Sans Serif"/>
          <a:sym typeface="Microsoft Sans Serif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Microsoft Sans Serif"/>
          <a:ea typeface="Microsoft Sans Serif"/>
          <a:cs typeface="Microsoft Sans Serif"/>
          <a:sym typeface="Microsoft Sans Serif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Microsoft Sans Serif"/>
          <a:ea typeface="Microsoft Sans Serif"/>
          <a:cs typeface="Microsoft Sans Serif"/>
          <a:sym typeface="Microsoft Sans Serif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Microsoft Sans Serif"/>
          <a:ea typeface="Microsoft Sans Serif"/>
          <a:cs typeface="Microsoft Sans Serif"/>
          <a:sym typeface="Microsoft Sans Serif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Microsoft Sans Serif"/>
          <a:ea typeface="Microsoft Sans Serif"/>
          <a:cs typeface="Microsoft Sans Serif"/>
          <a:sym typeface="Microsoft Sans Serif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90000"/>
        <a:buFontTx/>
        <a:buBlip>
          <a:blip r:embed="rId10"/>
        </a:buBlip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Microsoft Sans Serif"/>
          <a:ea typeface="Microsoft Sans Serif"/>
          <a:cs typeface="Microsoft Sans Serif"/>
          <a:sym typeface="Microsoft Sans Serif"/>
        </a:defRPr>
      </a:lvl1pPr>
      <a:lvl2pPr marL="790575" marR="0" indent="-333375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–"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Microsoft Sans Serif"/>
          <a:ea typeface="Microsoft Sans Serif"/>
          <a:cs typeface="Microsoft Sans Serif"/>
          <a:sym typeface="Microsoft Sans Serif"/>
        </a:defRPr>
      </a:lvl2pPr>
      <a:lvl3pPr marL="1234439" marR="0" indent="-32003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Microsoft Sans Serif"/>
          <a:ea typeface="Microsoft Sans Serif"/>
          <a:cs typeface="Microsoft Sans Serif"/>
          <a:sym typeface="Microsoft Sans Serif"/>
        </a:defRPr>
      </a:lvl3pPr>
      <a:lvl4pPr marL="1727200" marR="0" indent="-355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–"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Microsoft Sans Serif"/>
          <a:ea typeface="Microsoft Sans Serif"/>
          <a:cs typeface="Microsoft Sans Serif"/>
          <a:sym typeface="Microsoft Sans Serif"/>
        </a:defRPr>
      </a:lvl4pPr>
      <a:lvl5pPr marL="2184400" marR="0" indent="-355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»"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Microsoft Sans Serif"/>
          <a:ea typeface="Microsoft Sans Serif"/>
          <a:cs typeface="Microsoft Sans Serif"/>
          <a:sym typeface="Microsoft Sans Serif"/>
        </a:defRPr>
      </a:lvl5pPr>
      <a:lvl6pPr marL="2606039" marR="0" indent="-32003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Microsoft Sans Serif"/>
          <a:ea typeface="Microsoft Sans Serif"/>
          <a:cs typeface="Microsoft Sans Serif"/>
          <a:sym typeface="Microsoft Sans Serif"/>
        </a:defRPr>
      </a:lvl6pPr>
      <a:lvl7pPr marL="3063239" marR="0" indent="-32003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Microsoft Sans Serif"/>
          <a:ea typeface="Microsoft Sans Serif"/>
          <a:cs typeface="Microsoft Sans Serif"/>
          <a:sym typeface="Microsoft Sans Serif"/>
        </a:defRPr>
      </a:lvl7pPr>
      <a:lvl8pPr marL="3520440" marR="0" indent="-32004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Microsoft Sans Serif"/>
          <a:ea typeface="Microsoft Sans Serif"/>
          <a:cs typeface="Microsoft Sans Serif"/>
          <a:sym typeface="Microsoft Sans Serif"/>
        </a:defRPr>
      </a:lvl8pPr>
      <a:lvl9pPr marL="3977640" marR="0" indent="-32004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chemeClr val="accent1"/>
          </a:solidFill>
          <a:uFillTx/>
          <a:latin typeface="Microsoft Sans Serif"/>
          <a:ea typeface="Microsoft Sans Serif"/>
          <a:cs typeface="Microsoft Sans Serif"/>
          <a:sym typeface="Microsoft Sans Serif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ous-titre 4"/>
          <p:cNvSpPr txBox="1"/>
          <p:nvPr/>
        </p:nvSpPr>
        <p:spPr>
          <a:xfrm>
            <a:off x="4136103" y="6237224"/>
            <a:ext cx="4920567" cy="692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>
              <a:spcBef>
                <a:spcPts val="400"/>
              </a:spcBef>
              <a:defRPr sz="3000">
                <a:solidFill>
                  <a:schemeClr val="accent2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fr-CH" sz="3000" b="1" dirty="0"/>
              <a:t>Virtual</a:t>
            </a:r>
            <a:r>
              <a:rPr sz="3000" dirty="0"/>
              <a:t>| </a:t>
            </a:r>
            <a:r>
              <a:rPr lang="en-AU" sz="3000" dirty="0"/>
              <a:t>Dec</a:t>
            </a:r>
            <a:r>
              <a:rPr sz="3000" dirty="0"/>
              <a:t>ember 20</a:t>
            </a:r>
            <a:r>
              <a:rPr lang="fr-CH" sz="3000" dirty="0"/>
              <a:t>21</a:t>
            </a:r>
            <a:endParaRPr sz="3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570761-7EC0-4167-BCE5-46DD5833E7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507" y="867444"/>
            <a:ext cx="5640062" cy="475912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10A36D9-513D-4C51-8527-155437F2F243}"/>
              </a:ext>
            </a:extLst>
          </p:cNvPr>
          <p:cNvSpPr/>
          <p:nvPr/>
        </p:nvSpPr>
        <p:spPr>
          <a:xfrm>
            <a:off x="4351105" y="4607505"/>
            <a:ext cx="4335695" cy="874365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bg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1800" b="0" i="0" u="none" strike="noStrike" cap="none" spc="0" normalizeH="0" baseline="0">
              <a:ln>
                <a:solidFill>
                  <a:schemeClr val="bg1"/>
                </a:solidFill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C00CBE-F9C3-435A-94AB-9B1F18C340D1}"/>
              </a:ext>
            </a:extLst>
          </p:cNvPr>
          <p:cNvSpPr txBox="1"/>
          <p:nvPr/>
        </p:nvSpPr>
        <p:spPr>
          <a:xfrm rot="21141389">
            <a:off x="5282072" y="4774530"/>
            <a:ext cx="2239766" cy="523218"/>
          </a:xfrm>
          <a:prstGeom prst="rect">
            <a:avLst/>
          </a:prstGeom>
          <a:noFill/>
          <a:ln w="127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CH" sz="2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2021 Virtual</a:t>
            </a:r>
            <a:endParaRPr kumimoji="0" lang="x-none" sz="2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1A6CA8-1512-44C4-A82E-3386228911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650" y="1127738"/>
            <a:ext cx="5065776" cy="288950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6" descr="Picture 6"/>
          <p:cNvPicPr>
            <a:picLocks noChangeAspect="1"/>
          </p:cNvPicPr>
          <p:nvPr/>
        </p:nvPicPr>
        <p:blipFill>
          <a:blip r:embed="rId2"/>
          <a:srcRect t="7187" r="76673" b="11956"/>
          <a:stretch>
            <a:fillRect/>
          </a:stretch>
        </p:blipFill>
        <p:spPr>
          <a:xfrm>
            <a:off x="10058400" y="-7622"/>
            <a:ext cx="21336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OF THE YEAR"/>
          <p:cNvSpPr txBox="1"/>
          <p:nvPr/>
        </p:nvSpPr>
        <p:spPr>
          <a:xfrm>
            <a:off x="3231197" y="3421379"/>
            <a:ext cx="92396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1" indent="0" defTabSz="457200">
              <a:defRPr sz="5000">
                <a:latin typeface="Avenir Next"/>
                <a:ea typeface="Avenir Next"/>
                <a:cs typeface="Avenir Next"/>
                <a:sym typeface="Avenir Next"/>
              </a:defRPr>
            </a:pPr>
            <a:endParaRPr sz="5000" b="1" dirty="0">
              <a:solidFill>
                <a:srgbClr val="01447B"/>
              </a:solidFill>
            </a:endParaRPr>
          </a:p>
        </p:txBody>
      </p:sp>
      <p:sp>
        <p:nvSpPr>
          <p:cNvPr id="114" name="MEN’S CREW"/>
          <p:cNvSpPr txBox="1"/>
          <p:nvPr/>
        </p:nvSpPr>
        <p:spPr>
          <a:xfrm>
            <a:off x="2024380" y="2468880"/>
            <a:ext cx="92396" cy="116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1" indent="0" defTabSz="457200">
              <a:defRPr sz="7000"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sz="7000" dirty="0">
              <a:solidFill>
                <a:srgbClr val="01447B"/>
              </a:solidFill>
            </a:endParaRPr>
          </a:p>
        </p:txBody>
      </p:sp>
      <p:sp>
        <p:nvSpPr>
          <p:cNvPr id="115" name="and the nominees are"/>
          <p:cNvSpPr txBox="1"/>
          <p:nvPr/>
        </p:nvSpPr>
        <p:spPr>
          <a:xfrm>
            <a:off x="488023" y="703565"/>
            <a:ext cx="10042987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2021 Report of the OCEANIA Cont Rep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. . ."/>
          <p:cNvSpPr txBox="1"/>
          <p:nvPr/>
        </p:nvSpPr>
        <p:spPr>
          <a:xfrm>
            <a:off x="6837681" y="5038431"/>
            <a:ext cx="92331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endParaRPr dirty="0"/>
          </a:p>
        </p:txBody>
      </p:sp>
      <p:sp>
        <p:nvSpPr>
          <p:cNvPr id="10" name="and the nominees are">
            <a:extLst>
              <a:ext uri="{FF2B5EF4-FFF2-40B4-BE49-F238E27FC236}">
                <a16:creationId xmlns:a16="http://schemas.microsoft.com/office/drawing/2014/main" id="{50E0EB53-D94E-4C5A-8911-730304476484}"/>
              </a:ext>
            </a:extLst>
          </p:cNvPr>
          <p:cNvSpPr txBox="1"/>
          <p:nvPr/>
        </p:nvSpPr>
        <p:spPr>
          <a:xfrm>
            <a:off x="2189264" y="1783574"/>
            <a:ext cx="6954736" cy="4185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2021 Primary Achievements</a:t>
            </a:r>
          </a:p>
          <a:p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Olympic </a:t>
            </a:r>
            <a:r>
              <a:rPr lang="fr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games</a:t>
            </a: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competition</a:t>
            </a: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Coach </a:t>
            </a:r>
            <a:r>
              <a:rPr lang="fr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 program (</a:t>
            </a:r>
            <a:r>
              <a:rPr lang="fr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coastal</a:t>
            </a: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Indoor rowing </a:t>
            </a:r>
            <a:r>
              <a:rPr lang="fr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competition</a:t>
            </a: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fr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Going</a:t>
            </a: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forward</a:t>
            </a: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 in 2022 for </a:t>
            </a:r>
            <a:r>
              <a:rPr lang="fr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Oceania</a:t>
            </a:r>
            <a:endParaRPr lang="fr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Retirements of Lee Spear and Andrew MacKenzie</a:t>
            </a: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endParaRPr lang="fr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endParaRPr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062" y="2682953"/>
            <a:ext cx="2261461" cy="3428999"/>
          </a:xfrm>
          <a:prstGeom prst="rect">
            <a:avLst/>
          </a:prstGeom>
        </p:spPr>
      </p:pic>
      <p:pic>
        <p:nvPicPr>
          <p:cNvPr id="112" name="Picture 6" descr="Picture 6"/>
          <p:cNvPicPr>
            <a:picLocks noChangeAspect="1"/>
          </p:cNvPicPr>
          <p:nvPr/>
        </p:nvPicPr>
        <p:blipFill>
          <a:blip r:embed="rId3"/>
          <a:srcRect t="7187" r="76673" b="11956"/>
          <a:stretch>
            <a:fillRect/>
          </a:stretch>
        </p:blipFill>
        <p:spPr>
          <a:xfrm>
            <a:off x="10058400" y="-7622"/>
            <a:ext cx="21336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OF THE YEAR"/>
          <p:cNvSpPr txBox="1"/>
          <p:nvPr/>
        </p:nvSpPr>
        <p:spPr>
          <a:xfrm>
            <a:off x="3231197" y="3421379"/>
            <a:ext cx="92396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1" indent="0" defTabSz="457200">
              <a:defRPr sz="5000">
                <a:latin typeface="Avenir Next"/>
                <a:ea typeface="Avenir Next"/>
                <a:cs typeface="Avenir Next"/>
                <a:sym typeface="Avenir Next"/>
              </a:defRPr>
            </a:pPr>
            <a:endParaRPr sz="5000" b="1" dirty="0">
              <a:solidFill>
                <a:srgbClr val="01447B"/>
              </a:solidFill>
            </a:endParaRPr>
          </a:p>
        </p:txBody>
      </p:sp>
      <p:sp>
        <p:nvSpPr>
          <p:cNvPr id="114" name="MEN’S CREW"/>
          <p:cNvSpPr txBox="1"/>
          <p:nvPr/>
        </p:nvSpPr>
        <p:spPr>
          <a:xfrm>
            <a:off x="2024380" y="2468880"/>
            <a:ext cx="92396" cy="116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1" indent="0" defTabSz="457200">
              <a:defRPr sz="7000"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sz="7000" dirty="0">
              <a:solidFill>
                <a:srgbClr val="01447B"/>
              </a:solidFill>
            </a:endParaRPr>
          </a:p>
        </p:txBody>
      </p:sp>
      <p:sp>
        <p:nvSpPr>
          <p:cNvPr id="115" name="and the nominees are"/>
          <p:cNvSpPr txBox="1"/>
          <p:nvPr/>
        </p:nvSpPr>
        <p:spPr>
          <a:xfrm>
            <a:off x="488023" y="703565"/>
            <a:ext cx="10042987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2021 Report of the OCEANIA Cont Rep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. . ."/>
          <p:cNvSpPr txBox="1"/>
          <p:nvPr/>
        </p:nvSpPr>
        <p:spPr>
          <a:xfrm>
            <a:off x="6837681" y="5038431"/>
            <a:ext cx="92331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endParaRPr dirty="0"/>
          </a:p>
        </p:txBody>
      </p:sp>
      <p:sp>
        <p:nvSpPr>
          <p:cNvPr id="10" name="and the nominees are">
            <a:extLst>
              <a:ext uri="{FF2B5EF4-FFF2-40B4-BE49-F238E27FC236}">
                <a16:creationId xmlns:a16="http://schemas.microsoft.com/office/drawing/2014/main" id="{50E0EB53-D94E-4C5A-8911-730304476484}"/>
              </a:ext>
            </a:extLst>
          </p:cNvPr>
          <p:cNvSpPr txBox="1"/>
          <p:nvPr/>
        </p:nvSpPr>
        <p:spPr>
          <a:xfrm>
            <a:off x="2024380" y="1583549"/>
            <a:ext cx="7872095" cy="3908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2021 Primary Achievements</a:t>
            </a:r>
          </a:p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Rio </a:t>
            </a: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RII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– 	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Competed in the Tokyo Olympics </a:t>
            </a:r>
          </a:p>
          <a:p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		Flag bearer for Vanuatu</a:t>
            </a:r>
          </a:p>
          <a:p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		First competition in 18 months</a:t>
            </a:r>
          </a:p>
          <a:p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		Missed out on the quarter finals by a very small 			margin. </a:t>
            </a:r>
          </a:p>
          <a:p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		Successfully complete the Olympic Solidarity 			scholarship.</a:t>
            </a:r>
          </a:p>
          <a:p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		Is training to become a strength and conditioning 			trainer for the Vanuatu Association of Sports and 			Olympic Committee</a:t>
            </a: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endParaRPr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71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6" descr="Picture 6"/>
          <p:cNvPicPr>
            <a:picLocks noChangeAspect="1"/>
          </p:cNvPicPr>
          <p:nvPr/>
        </p:nvPicPr>
        <p:blipFill>
          <a:blip r:embed="rId2"/>
          <a:srcRect t="7187" r="76673" b="11956"/>
          <a:stretch>
            <a:fillRect/>
          </a:stretch>
        </p:blipFill>
        <p:spPr>
          <a:xfrm>
            <a:off x="10058400" y="-7622"/>
            <a:ext cx="21336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OF THE YEAR"/>
          <p:cNvSpPr txBox="1"/>
          <p:nvPr/>
        </p:nvSpPr>
        <p:spPr>
          <a:xfrm>
            <a:off x="3231197" y="3421379"/>
            <a:ext cx="92396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1" indent="0" defTabSz="457200">
              <a:defRPr sz="5000">
                <a:latin typeface="Avenir Next"/>
                <a:ea typeface="Avenir Next"/>
                <a:cs typeface="Avenir Next"/>
                <a:sym typeface="Avenir Next"/>
              </a:defRPr>
            </a:pPr>
            <a:endParaRPr sz="5000" b="1" dirty="0">
              <a:solidFill>
                <a:srgbClr val="01447B"/>
              </a:solidFill>
            </a:endParaRPr>
          </a:p>
        </p:txBody>
      </p:sp>
      <p:sp>
        <p:nvSpPr>
          <p:cNvPr id="114" name="MEN’S CREW"/>
          <p:cNvSpPr txBox="1"/>
          <p:nvPr/>
        </p:nvSpPr>
        <p:spPr>
          <a:xfrm>
            <a:off x="2024380" y="2468880"/>
            <a:ext cx="92396" cy="116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1" indent="0" defTabSz="457200">
              <a:defRPr sz="7000"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sz="7000" dirty="0">
              <a:solidFill>
                <a:srgbClr val="01447B"/>
              </a:solidFill>
            </a:endParaRPr>
          </a:p>
        </p:txBody>
      </p:sp>
      <p:sp>
        <p:nvSpPr>
          <p:cNvPr id="115" name="and the nominees are"/>
          <p:cNvSpPr txBox="1"/>
          <p:nvPr/>
        </p:nvSpPr>
        <p:spPr>
          <a:xfrm>
            <a:off x="488023" y="703565"/>
            <a:ext cx="10042987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2021 Report of the OCEANIA Cont Rep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. . ."/>
          <p:cNvSpPr txBox="1"/>
          <p:nvPr/>
        </p:nvSpPr>
        <p:spPr>
          <a:xfrm>
            <a:off x="6837681" y="5038431"/>
            <a:ext cx="92331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endParaRPr dirty="0"/>
          </a:p>
        </p:txBody>
      </p:sp>
      <p:sp>
        <p:nvSpPr>
          <p:cNvPr id="10" name="and the nominees are">
            <a:extLst>
              <a:ext uri="{FF2B5EF4-FFF2-40B4-BE49-F238E27FC236}">
                <a16:creationId xmlns:a16="http://schemas.microsoft.com/office/drawing/2014/main" id="{50E0EB53-D94E-4C5A-8911-730304476484}"/>
              </a:ext>
            </a:extLst>
          </p:cNvPr>
          <p:cNvSpPr txBox="1"/>
          <p:nvPr/>
        </p:nvSpPr>
        <p:spPr>
          <a:xfrm>
            <a:off x="1524000" y="1502704"/>
            <a:ext cx="8153400" cy="27858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2021 Primary Achievements</a:t>
            </a:r>
          </a:p>
          <a:p>
            <a:pPr>
              <a:lnSpc>
                <a:spcPct val="150000"/>
              </a:lnSpc>
            </a:pP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Coach </a:t>
            </a:r>
            <a:r>
              <a:rPr lang="fr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 program (</a:t>
            </a:r>
            <a:r>
              <a:rPr lang="fr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coastal</a:t>
            </a: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AU" sz="1600" b="1" dirty="0">
                <a:latin typeface="Arial" panose="020B0604020202020204" pitchFamily="34" charset="0"/>
                <a:cs typeface="Arial" panose="020B0604020202020204" pitchFamily="34" charset="0"/>
              </a:rPr>
              <a:t>Andrew MacKenzie completed the first part of the WR coastal rowing coach educator course and will complete  the second part in 2022.</a:t>
            </a:r>
          </a:p>
          <a:p>
            <a:pPr>
              <a:lnSpc>
                <a:spcPct val="150000"/>
              </a:lnSpc>
            </a:pPr>
            <a:endParaRPr lang="en-A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AU" sz="1600" b="1" dirty="0">
                <a:latin typeface="Arial" panose="020B0604020202020204" pitchFamily="34" charset="0"/>
                <a:cs typeface="Arial" panose="020B0604020202020204" pitchFamily="34" charset="0"/>
              </a:rPr>
              <a:t>American Samoa participated in the coastal rowing coastal module for level one completing part one (theory) online and will complete the practical in 2022</a:t>
            </a:r>
            <a:endParaRPr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82"/>
          <a:stretch/>
        </p:blipFill>
        <p:spPr>
          <a:xfrm>
            <a:off x="1436223" y="4426581"/>
            <a:ext cx="3589947" cy="2045774"/>
          </a:xfrm>
          <a:prstGeom prst="rect">
            <a:avLst/>
          </a:prstGeom>
        </p:spPr>
      </p:pic>
      <p:pic>
        <p:nvPicPr>
          <p:cNvPr id="1026" name="Picture 2" descr="\\Stafffiles.win.canberra.edu.au\Homes$\s650952\Windows Profile\Desktop\Tokyo20\IMG_20190916_0747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112" y="4488734"/>
            <a:ext cx="162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85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6" descr="Picture 6"/>
          <p:cNvPicPr>
            <a:picLocks noChangeAspect="1"/>
          </p:cNvPicPr>
          <p:nvPr/>
        </p:nvPicPr>
        <p:blipFill>
          <a:blip r:embed="rId2"/>
          <a:srcRect t="7187" r="76673" b="11956"/>
          <a:stretch>
            <a:fillRect/>
          </a:stretch>
        </p:blipFill>
        <p:spPr>
          <a:xfrm>
            <a:off x="10058400" y="-7622"/>
            <a:ext cx="21336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OF THE YEAR"/>
          <p:cNvSpPr txBox="1"/>
          <p:nvPr/>
        </p:nvSpPr>
        <p:spPr>
          <a:xfrm>
            <a:off x="3231197" y="3421379"/>
            <a:ext cx="92396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1" indent="0" defTabSz="457200">
              <a:defRPr sz="5000">
                <a:latin typeface="Avenir Next"/>
                <a:ea typeface="Avenir Next"/>
                <a:cs typeface="Avenir Next"/>
                <a:sym typeface="Avenir Next"/>
              </a:defRPr>
            </a:pPr>
            <a:endParaRPr sz="5000" b="1" dirty="0">
              <a:solidFill>
                <a:srgbClr val="01447B"/>
              </a:solidFill>
            </a:endParaRPr>
          </a:p>
        </p:txBody>
      </p:sp>
      <p:sp>
        <p:nvSpPr>
          <p:cNvPr id="114" name="MEN’S CREW"/>
          <p:cNvSpPr txBox="1"/>
          <p:nvPr/>
        </p:nvSpPr>
        <p:spPr>
          <a:xfrm>
            <a:off x="2024380" y="2468880"/>
            <a:ext cx="92396" cy="116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1" indent="0" defTabSz="457200">
              <a:defRPr sz="7000"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sz="7000" dirty="0">
              <a:solidFill>
                <a:srgbClr val="01447B"/>
              </a:solidFill>
            </a:endParaRPr>
          </a:p>
        </p:txBody>
      </p:sp>
      <p:sp>
        <p:nvSpPr>
          <p:cNvPr id="115" name="and the nominees are"/>
          <p:cNvSpPr txBox="1"/>
          <p:nvPr/>
        </p:nvSpPr>
        <p:spPr>
          <a:xfrm>
            <a:off x="488023" y="703565"/>
            <a:ext cx="10042987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2020 Report of the OCEANIA Cont Rep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. . ."/>
          <p:cNvSpPr txBox="1"/>
          <p:nvPr/>
        </p:nvSpPr>
        <p:spPr>
          <a:xfrm>
            <a:off x="6837681" y="5038431"/>
            <a:ext cx="92331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endParaRPr dirty="0"/>
          </a:p>
        </p:txBody>
      </p:sp>
      <p:sp>
        <p:nvSpPr>
          <p:cNvPr id="10" name="and the nominees are">
            <a:extLst>
              <a:ext uri="{FF2B5EF4-FFF2-40B4-BE49-F238E27FC236}">
                <a16:creationId xmlns:a16="http://schemas.microsoft.com/office/drawing/2014/main" id="{50E0EB53-D94E-4C5A-8911-730304476484}"/>
              </a:ext>
            </a:extLst>
          </p:cNvPr>
          <p:cNvSpPr txBox="1"/>
          <p:nvPr/>
        </p:nvSpPr>
        <p:spPr>
          <a:xfrm>
            <a:off x="2189264" y="1459724"/>
            <a:ext cx="6954736" cy="2497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2021 Primary Achievements</a:t>
            </a:r>
          </a:p>
          <a:p>
            <a:pPr>
              <a:lnSpc>
                <a:spcPct val="150000"/>
              </a:lnSpc>
            </a:pPr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Indoor Rowing </a:t>
            </a:r>
          </a:p>
          <a:p>
            <a:pPr>
              <a:lnSpc>
                <a:spcPct val="150000"/>
              </a:lnSpc>
            </a:pPr>
            <a:r>
              <a:rPr lang="fr-CH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Antonie</a:t>
            </a:r>
            <a:r>
              <a:rPr lang="fr-CH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Bonke</a:t>
            </a:r>
            <a:r>
              <a:rPr lang="fr-CH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CH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Vanuatu won the Under 19 </a:t>
            </a:r>
            <a:r>
              <a:rPr lang="fr-CH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Oceanian</a:t>
            </a:r>
            <a:r>
              <a:rPr lang="fr-CH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Indoor rowing </a:t>
            </a:r>
            <a:r>
              <a:rPr lang="fr-CH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competition</a:t>
            </a:r>
            <a:r>
              <a:rPr lang="fr-CH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, out </a:t>
            </a:r>
            <a:r>
              <a:rPr lang="fr-CH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pacing</a:t>
            </a:r>
            <a:r>
              <a:rPr lang="fr-CH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junior </a:t>
            </a:r>
            <a:r>
              <a:rPr lang="fr-CH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rowers</a:t>
            </a:r>
            <a:r>
              <a:rPr lang="fr-CH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CH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Australia</a:t>
            </a:r>
            <a:r>
              <a:rPr lang="fr-CH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and New </a:t>
            </a:r>
            <a:r>
              <a:rPr lang="fr-CH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Zealand</a:t>
            </a:r>
            <a:r>
              <a:rPr lang="fr-CH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CH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a score of 6:08.0.</a:t>
            </a: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endParaRPr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" y="3715648"/>
            <a:ext cx="4341612" cy="1953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728" y="3715648"/>
            <a:ext cx="4341612" cy="195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34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6" descr="Picture 6"/>
          <p:cNvPicPr>
            <a:picLocks noChangeAspect="1"/>
          </p:cNvPicPr>
          <p:nvPr/>
        </p:nvPicPr>
        <p:blipFill>
          <a:blip r:embed="rId2"/>
          <a:srcRect t="7187" r="76673" b="11956"/>
          <a:stretch>
            <a:fillRect/>
          </a:stretch>
        </p:blipFill>
        <p:spPr>
          <a:xfrm>
            <a:off x="10058400" y="-1"/>
            <a:ext cx="21336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OF THE YEAR"/>
          <p:cNvSpPr txBox="1"/>
          <p:nvPr/>
        </p:nvSpPr>
        <p:spPr>
          <a:xfrm>
            <a:off x="3231197" y="3421379"/>
            <a:ext cx="92396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1" indent="0" defTabSz="457200">
              <a:defRPr sz="5000">
                <a:latin typeface="Avenir Next"/>
                <a:ea typeface="Avenir Next"/>
                <a:cs typeface="Avenir Next"/>
                <a:sym typeface="Avenir Next"/>
              </a:defRPr>
            </a:pPr>
            <a:endParaRPr sz="5000" b="1" dirty="0">
              <a:solidFill>
                <a:srgbClr val="01447B"/>
              </a:solidFill>
            </a:endParaRPr>
          </a:p>
        </p:txBody>
      </p:sp>
      <p:sp>
        <p:nvSpPr>
          <p:cNvPr id="114" name="MEN’S CREW"/>
          <p:cNvSpPr txBox="1"/>
          <p:nvPr/>
        </p:nvSpPr>
        <p:spPr>
          <a:xfrm>
            <a:off x="2024380" y="2468880"/>
            <a:ext cx="92396" cy="116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1" indent="0" defTabSz="457200">
              <a:defRPr sz="7000"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sz="7000" dirty="0">
              <a:solidFill>
                <a:srgbClr val="01447B"/>
              </a:solidFill>
            </a:endParaRPr>
          </a:p>
        </p:txBody>
      </p:sp>
      <p:sp>
        <p:nvSpPr>
          <p:cNvPr id="115" name="and the nominees are"/>
          <p:cNvSpPr txBox="1"/>
          <p:nvPr/>
        </p:nvSpPr>
        <p:spPr>
          <a:xfrm>
            <a:off x="868166" y="677614"/>
            <a:ext cx="10257034" cy="1184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 algn="ctr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2022 Primary Objectives</a:t>
            </a:r>
          </a:p>
          <a:p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nd the nominees are">
            <a:extLst>
              <a:ext uri="{FF2B5EF4-FFF2-40B4-BE49-F238E27FC236}">
                <a16:creationId xmlns:a16="http://schemas.microsoft.com/office/drawing/2014/main" id="{50E0EB53-D94E-4C5A-8911-730304476484}"/>
              </a:ext>
            </a:extLst>
          </p:cNvPr>
          <p:cNvSpPr txBox="1"/>
          <p:nvPr/>
        </p:nvSpPr>
        <p:spPr>
          <a:xfrm>
            <a:off x="2224785" y="1884103"/>
            <a:ext cx="8005333" cy="3113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 marL="457200" lvl="0" indent="-4572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1F497D">
                  <a:lumMod val="50000"/>
                </a:srgbClr>
              </a:buClr>
              <a:buAutoNum type="arabicPeriod"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ORCON to restructure recognizing:</a:t>
            </a:r>
          </a:p>
          <a:p>
            <a:pPr marL="457200" lvl="0" indent="-4572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1F497D">
                  <a:lumMod val="50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Retirement of Lee Spear and Andrew McKenzie</a:t>
            </a:r>
          </a:p>
          <a:p>
            <a:pPr marL="457200" lvl="0" indent="-4572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1F497D">
                  <a:lumMod val="50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New / current CEOs of RA and RNZ</a:t>
            </a:r>
          </a:p>
          <a:p>
            <a:pPr marL="457200" lvl="0" indent="-4572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1F497D">
                  <a:lumMod val="50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New President of VRA</a:t>
            </a:r>
          </a:p>
          <a:p>
            <a:pPr marL="457200" lvl="0" indent="-4572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1F497D">
                  <a:lumMod val="50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A representative of American Samoa</a:t>
            </a:r>
          </a:p>
          <a:p>
            <a:pPr marL="457200" lvl="0" indent="-4572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1F497D">
                  <a:lumMod val="50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New Oceania Cont Rep </a:t>
            </a:r>
          </a:p>
        </p:txBody>
      </p:sp>
    </p:spTree>
    <p:extLst>
      <p:ext uri="{BB962C8B-B14F-4D97-AF65-F5344CB8AC3E}">
        <p14:creationId xmlns:p14="http://schemas.microsoft.com/office/powerpoint/2010/main" val="370959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6" descr="Picture 6"/>
          <p:cNvPicPr>
            <a:picLocks noChangeAspect="1"/>
          </p:cNvPicPr>
          <p:nvPr/>
        </p:nvPicPr>
        <p:blipFill>
          <a:blip r:embed="rId2"/>
          <a:srcRect t="7187" r="76673" b="11956"/>
          <a:stretch>
            <a:fillRect/>
          </a:stretch>
        </p:blipFill>
        <p:spPr>
          <a:xfrm>
            <a:off x="10058400" y="-1"/>
            <a:ext cx="21336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OF THE YEAR"/>
          <p:cNvSpPr txBox="1"/>
          <p:nvPr/>
        </p:nvSpPr>
        <p:spPr>
          <a:xfrm>
            <a:off x="3231197" y="3421379"/>
            <a:ext cx="92396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1" indent="0" defTabSz="457200">
              <a:defRPr sz="5000">
                <a:latin typeface="Avenir Next"/>
                <a:ea typeface="Avenir Next"/>
                <a:cs typeface="Avenir Next"/>
                <a:sym typeface="Avenir Next"/>
              </a:defRPr>
            </a:pPr>
            <a:endParaRPr sz="5000" b="1" dirty="0">
              <a:solidFill>
                <a:srgbClr val="01447B"/>
              </a:solidFill>
            </a:endParaRPr>
          </a:p>
        </p:txBody>
      </p:sp>
      <p:sp>
        <p:nvSpPr>
          <p:cNvPr id="114" name="MEN’S CREW"/>
          <p:cNvSpPr txBox="1"/>
          <p:nvPr/>
        </p:nvSpPr>
        <p:spPr>
          <a:xfrm>
            <a:off x="2024380" y="2468880"/>
            <a:ext cx="92396" cy="116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1" indent="0" defTabSz="457200">
              <a:defRPr sz="7000"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sz="7000" dirty="0">
              <a:solidFill>
                <a:srgbClr val="01447B"/>
              </a:solidFill>
            </a:endParaRPr>
          </a:p>
        </p:txBody>
      </p:sp>
      <p:sp>
        <p:nvSpPr>
          <p:cNvPr id="115" name="and the nominees are"/>
          <p:cNvSpPr txBox="1"/>
          <p:nvPr/>
        </p:nvSpPr>
        <p:spPr>
          <a:xfrm>
            <a:off x="868166" y="677614"/>
            <a:ext cx="10257034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nd the nominees are">
            <a:extLst>
              <a:ext uri="{FF2B5EF4-FFF2-40B4-BE49-F238E27FC236}">
                <a16:creationId xmlns:a16="http://schemas.microsoft.com/office/drawing/2014/main" id="{50E0EB53-D94E-4C5A-8911-730304476484}"/>
              </a:ext>
            </a:extLst>
          </p:cNvPr>
          <p:cNvSpPr txBox="1"/>
          <p:nvPr/>
        </p:nvSpPr>
        <p:spPr>
          <a:xfrm>
            <a:off x="2224785" y="1884103"/>
            <a:ext cx="8005333" cy="4374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500">
                <a:solidFill>
                  <a:srgbClr val="01447B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 marL="457200" lvl="0" indent="-4572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1F497D">
                  <a:lumMod val="50000"/>
                </a:srgbClr>
              </a:buClr>
              <a:buAutoNum type="arabicPlain" startAt="2"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ORCON to amend constitution to allow for membership 	by French Polynesia (Tahiti)</a:t>
            </a:r>
          </a:p>
          <a:p>
            <a:pPr marL="457200" lvl="0" indent="-4572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1F497D">
                  <a:lumMod val="50000"/>
                </a:srgbClr>
              </a:buClr>
              <a:buAutoNum type="arabicPlain" startAt="2"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ORCON to work with WR and to focus primarily on the development of rowing in the South Pacific Islands.  That will primarily be coastal rowing and rowing tourism</a:t>
            </a:r>
          </a:p>
          <a:p>
            <a:pPr marL="457200" lvl="0" indent="-4572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1F497D">
                  <a:lumMod val="50000"/>
                </a:srgbClr>
              </a:buClr>
              <a:buAutoNum type="arabicPlain" startAt="2"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Rather than have a part time development officer (Andrew McKenzie), the development will be primarily on projects and events for which funding will be sought. </a:t>
            </a:r>
          </a:p>
          <a:p>
            <a:pPr lv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1F497D">
                  <a:lumMod val="50000"/>
                </a:srgbClr>
              </a:buClr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638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4_Office Theme">
  <a:themeElements>
    <a:clrScheme name="4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1467D"/>
      </a:accent1>
      <a:accent2>
        <a:srgbClr val="00A4E4"/>
      </a:accent2>
      <a:accent3>
        <a:srgbClr val="4F81BD"/>
      </a:accent3>
      <a:accent4>
        <a:srgbClr val="F79646"/>
      </a:accent4>
      <a:accent5>
        <a:srgbClr val="92D050"/>
      </a:accent5>
      <a:accent6>
        <a:srgbClr val="4BACC6"/>
      </a:accent6>
      <a:hlink>
        <a:srgbClr val="0000FF"/>
      </a:hlink>
      <a:folHlink>
        <a:srgbClr val="FF00FF"/>
      </a:folHlink>
    </a:clrScheme>
    <a:fontScheme name="4_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4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4_Office Theme">
  <a:themeElements>
    <a:clrScheme name="4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1467D"/>
      </a:accent1>
      <a:accent2>
        <a:srgbClr val="00A4E4"/>
      </a:accent2>
      <a:accent3>
        <a:srgbClr val="4F81BD"/>
      </a:accent3>
      <a:accent4>
        <a:srgbClr val="F79646"/>
      </a:accent4>
      <a:accent5>
        <a:srgbClr val="92D050"/>
      </a:accent5>
      <a:accent6>
        <a:srgbClr val="4BACC6"/>
      </a:accent6>
      <a:hlink>
        <a:srgbClr val="0000FF"/>
      </a:hlink>
      <a:folHlink>
        <a:srgbClr val="FF00FF"/>
      </a:folHlink>
    </a:clrScheme>
    <a:fontScheme name="4_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4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346</Words>
  <Application>Microsoft Office PowerPoint</Application>
  <PresentationFormat>Widescreen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Avenir Next</vt:lpstr>
      <vt:lpstr>Avenir Next Ultra Light</vt:lpstr>
      <vt:lpstr>Calibri</vt:lpstr>
      <vt:lpstr>Microsoft Sans Serif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Smith</dc:creator>
  <cp:lastModifiedBy>Lucy Trochet</cp:lastModifiedBy>
  <cp:revision>42</cp:revision>
  <dcterms:modified xsi:type="dcterms:W3CDTF">2022-02-07T15:38:46Z</dcterms:modified>
</cp:coreProperties>
</file>