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62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6"/>
          </a:solidFill>
        </a:fill>
      </a:tcStyle>
    </a:wholeTbl>
    <a:band2H>
      <a:tcTxStyle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2EA"/>
          </a:solidFill>
        </a:fill>
      </a:tcStyle>
    </a:wholeTbl>
    <a:band2H>
      <a:tcTxStyle/>
      <a:tcStyle>
        <a:tcBdr/>
        <a:fill>
          <a:solidFill>
            <a:srgbClr val="E8F1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70135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8" descr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9768" y="1"/>
            <a:ext cx="13339783" cy="67413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3"/>
          <p:cNvSpPr/>
          <p:nvPr/>
        </p:nvSpPr>
        <p:spPr>
          <a:xfrm>
            <a:off x="0" y="6165304"/>
            <a:ext cx="12192000" cy="69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-7503" y="5742208"/>
            <a:ext cx="12235236" cy="1440160"/>
          </a:xfrm>
          <a:prstGeom prst="rect">
            <a:avLst/>
          </a:prstGeom>
          <a:solidFill>
            <a:schemeClr val="accent2">
              <a:alpha val="64000"/>
            </a:schemeClr>
          </a:solidFill>
          <a:ln w="9525">
            <a:solidFill>
              <a:schemeClr val="accent2"/>
            </a:solidFill>
            <a:round/>
          </a:ln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5625" y="6165304"/>
            <a:ext cx="7644768" cy="593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chemeClr val="accent2"/>
                </a:solidFill>
              </a:defRPr>
            </a:lvl1pPr>
            <a:lvl2pPr marL="0" indent="457200">
              <a:buSzTx/>
              <a:buNone/>
              <a:defRPr>
                <a:solidFill>
                  <a:schemeClr val="accent2"/>
                </a:solidFill>
              </a:defRPr>
            </a:lvl2pPr>
            <a:lvl3pPr marL="0" indent="914400">
              <a:buSzTx/>
              <a:buNone/>
              <a:defRPr>
                <a:solidFill>
                  <a:schemeClr val="accent2"/>
                </a:solidFill>
              </a:defRPr>
            </a:lvl3pPr>
            <a:lvl4pPr marL="0" indent="1371600">
              <a:buSzTx/>
              <a:buNone/>
              <a:defRPr>
                <a:solidFill>
                  <a:schemeClr val="accent2"/>
                </a:solidFill>
              </a:defRPr>
            </a:lvl4pPr>
            <a:lvl5pPr marL="0" indent="1828800">
              <a:buSzTx/>
              <a:buNone/>
              <a:defRPr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28EB9-C366-4D87-AFF7-F3B105747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95" y="98727"/>
            <a:ext cx="2902238" cy="16554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431805" y="5135055"/>
            <a:ext cx="11734187" cy="881568"/>
          </a:xfrm>
          <a:prstGeom prst="rect">
            <a:avLst/>
          </a:prstGeom>
          <a:solidFill>
            <a:schemeClr val="accent2">
              <a:alpha val="64000"/>
            </a:schemeClr>
          </a:solidFill>
          <a:ln w="9525">
            <a:solidFill>
              <a:schemeClr val="accent2"/>
            </a:solidFill>
            <a:round/>
          </a:ln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5625" y="6165304"/>
            <a:ext cx="7644768" cy="593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chemeClr val="accent2"/>
                </a:solidFill>
              </a:defRPr>
            </a:lvl1pPr>
            <a:lvl2pPr marL="0" indent="457200">
              <a:buSzTx/>
              <a:buNone/>
              <a:defRPr>
                <a:solidFill>
                  <a:schemeClr val="accent2"/>
                </a:solidFill>
              </a:defRPr>
            </a:lvl2pPr>
            <a:lvl3pPr marL="0" indent="914400">
              <a:buSzTx/>
              <a:buNone/>
              <a:defRPr>
                <a:solidFill>
                  <a:schemeClr val="accent2"/>
                </a:solidFill>
              </a:defRPr>
            </a:lvl3pPr>
            <a:lvl4pPr marL="0" indent="1371600">
              <a:buSzTx/>
              <a:buNone/>
              <a:defRPr>
                <a:solidFill>
                  <a:schemeClr val="accent2"/>
                </a:solidFill>
              </a:defRPr>
            </a:lvl4pPr>
            <a:lvl5pPr marL="0" indent="1828800">
              <a:buSzTx/>
              <a:buNone/>
              <a:defRPr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32" name="Groupe 7"/>
          <p:cNvGrpSpPr/>
          <p:nvPr/>
        </p:nvGrpSpPr>
        <p:grpSpPr>
          <a:xfrm>
            <a:off x="-1641284" y="-1004639"/>
            <a:ext cx="13668621" cy="6997077"/>
            <a:chOff x="0" y="0"/>
            <a:chExt cx="10251465" cy="6997075"/>
          </a:xfrm>
        </p:grpSpPr>
        <p:sp>
          <p:nvSpPr>
            <p:cNvPr id="28" name="Rectangle à coins arrondis 4"/>
            <p:cNvSpPr/>
            <p:nvPr/>
          </p:nvSpPr>
          <p:spPr>
            <a:xfrm rot="18854625">
              <a:off x="-198660" y="1733918"/>
              <a:ext cx="5604712" cy="1810381"/>
            </a:xfrm>
            <a:prstGeom prst="roundRect">
              <a:avLst>
                <a:gd name="adj" fmla="val 50000"/>
              </a:avLst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9" name="Rectangle à coins arrondis 13"/>
            <p:cNvSpPr/>
            <p:nvPr/>
          </p:nvSpPr>
          <p:spPr>
            <a:xfrm rot="18854625">
              <a:off x="608535" y="2965450"/>
              <a:ext cx="6742955" cy="1080121"/>
            </a:xfrm>
            <a:prstGeom prst="roundRect">
              <a:avLst>
                <a:gd name="adj" fmla="val 50000"/>
              </a:avLst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30" name="Rectangle à coins arrondis 14"/>
            <p:cNvSpPr/>
            <p:nvPr/>
          </p:nvSpPr>
          <p:spPr>
            <a:xfrm rot="18854625">
              <a:off x="2617751" y="2901678"/>
              <a:ext cx="6467995" cy="1502716"/>
            </a:xfrm>
            <a:prstGeom prst="roundRect">
              <a:avLst>
                <a:gd name="adj" fmla="val 50000"/>
              </a:avLst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31" name="Rectangle à coins arrondis 15"/>
            <p:cNvSpPr/>
            <p:nvPr/>
          </p:nvSpPr>
          <p:spPr>
            <a:xfrm rot="18854625">
              <a:off x="5031912" y="3474174"/>
              <a:ext cx="5350351" cy="1892506"/>
            </a:xfrm>
            <a:prstGeom prst="roundRect">
              <a:avLst>
                <a:gd name="adj" fmla="val 50000"/>
              </a:avLst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</p:grp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2CD209-77DE-4876-ACBF-DFAD666DDD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81" y="98728"/>
            <a:ext cx="2558905" cy="145959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E54340-0FAF-4DD1-B539-5094FF369C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45" y="50153"/>
            <a:ext cx="1994649" cy="113774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451486-F34F-437B-8A90-9A28549E9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45" y="50153"/>
            <a:ext cx="1994649" cy="113774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>
              <a:defRPr sz="3600" cap="all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457200" indent="-457200"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</a:lstStyle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87755" y="620688"/>
            <a:ext cx="7694647" cy="288033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1pPr>
            <a:lvl2pPr marL="0" indent="4572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2pPr>
            <a:lvl3pPr marL="0" indent="9144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3pPr>
            <a:lvl4pPr marL="0" indent="13716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4pPr>
            <a:lvl5pPr marL="0" indent="18288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3887755" y="3077"/>
            <a:ext cx="7694647" cy="61761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pic>
        <p:nvPicPr>
          <p:cNvPr id="87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2" y="71413"/>
            <a:ext cx="1714471" cy="53226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35359" y="0"/>
            <a:ext cx="9634959" cy="988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35360" y="1600201"/>
            <a:ext cx="11566489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buBlip>
                <a:blip r:embed="rId10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Image 7" descr="Imag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8449" y="116632"/>
            <a:ext cx="1773401" cy="7200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necteur droit 10"/>
          <p:cNvSpPr/>
          <p:nvPr/>
        </p:nvSpPr>
        <p:spPr>
          <a:xfrm>
            <a:off x="0" y="980729"/>
            <a:ext cx="12192000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7329" y="6400414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90000"/>
        <a:buFontTx/>
        <a:buBlip>
          <a:blip r:embed="rId10"/>
        </a:buBlip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2pPr>
      <a:lvl3pPr marL="12344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3pPr>
      <a:lvl4pPr marL="1727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ous-titre 4"/>
          <p:cNvSpPr txBox="1"/>
          <p:nvPr/>
        </p:nvSpPr>
        <p:spPr>
          <a:xfrm>
            <a:off x="4136103" y="6237224"/>
            <a:ext cx="4920567" cy="69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77500" lnSpcReduction="20000"/>
          </a:bodyPr>
          <a:lstStyle/>
          <a:p>
            <a:pPr>
              <a:spcBef>
                <a:spcPts val="400"/>
              </a:spcBef>
              <a:defRPr sz="3000">
                <a:solidFill>
                  <a:schemeClr val="accent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fr-CH" sz="3000" b="1" dirty="0"/>
              <a:t>Virtual</a:t>
            </a:r>
            <a:r>
              <a:rPr sz="3000" dirty="0"/>
              <a:t>| November</a:t>
            </a:r>
            <a:r>
              <a:rPr lang="fr-CH" sz="3000" dirty="0"/>
              <a:t>/</a:t>
            </a:r>
            <a:r>
              <a:rPr lang="fr-CH" sz="3000" dirty="0" err="1"/>
              <a:t>December</a:t>
            </a:r>
            <a:r>
              <a:rPr sz="3000" dirty="0"/>
              <a:t> 20</a:t>
            </a:r>
            <a:r>
              <a:rPr lang="fr-CH" sz="3000" dirty="0"/>
              <a:t>21</a:t>
            </a:r>
            <a:endParaRPr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70761-7EC0-4167-BCE5-46DD5833E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25" y="913677"/>
            <a:ext cx="5640062" cy="47591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0A36D9-513D-4C51-8527-155437F2F243}"/>
              </a:ext>
            </a:extLst>
          </p:cNvPr>
          <p:cNvSpPr/>
          <p:nvPr/>
        </p:nvSpPr>
        <p:spPr>
          <a:xfrm>
            <a:off x="4351105" y="4607505"/>
            <a:ext cx="4335695" cy="87436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00CBE-F9C3-435A-94AB-9B1F18C340D1}"/>
              </a:ext>
            </a:extLst>
          </p:cNvPr>
          <p:cNvSpPr txBox="1"/>
          <p:nvPr/>
        </p:nvSpPr>
        <p:spPr>
          <a:xfrm rot="21141389">
            <a:off x="5282072" y="4774530"/>
            <a:ext cx="2239766" cy="523218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2021 Virtual</a:t>
            </a:r>
            <a:endParaRPr kumimoji="0" lang="x-non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9ECDA-11DB-4ACE-8E7E-4230A2F17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57" y="994600"/>
            <a:ext cx="5085708" cy="29008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4" y="585578"/>
            <a:ext cx="10042987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European Cont. Rep.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8024" y="1547600"/>
            <a:ext cx="9184206" cy="418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of ERCH, ERU23CH and ERJCH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COVID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High participation figures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European Rowing General Assembly and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elections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European Rowing Coastal Challenge 2nd edition hosted by Filippi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Good transmi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hu-HU" sz="2000" b="1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of knowlegde Council-MF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861705" y="466056"/>
            <a:ext cx="9544692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European Cont.Rep.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521109" y="1147206"/>
            <a:ext cx="9714272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2022 Primary Objectives</a:t>
            </a:r>
          </a:p>
          <a:p>
            <a:pPr marL="514350" lvl="1" indent="-514350">
              <a:lnSpc>
                <a:spcPct val="150000"/>
              </a:lnSpc>
              <a:buFontTx/>
              <a:buAutoNum type="arabicPeriod"/>
              <a:defRPr sz="70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hu-HU" sz="2000" b="1" dirty="0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Succes</a:t>
            </a:r>
            <a:r>
              <a:rPr lang="en-US" sz="2000" b="1" dirty="0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</a:t>
            </a:r>
            <a:r>
              <a:rPr lang="hu-HU" sz="2000" b="1" dirty="0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ful delivery of all European Rowing events, the first ERCBSCH among them</a:t>
            </a:r>
            <a:endParaRPr lang="en-US" sz="2000" b="1" dirty="0">
              <a:solidFill>
                <a:srgbClr val="01447B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514350" lvl="1" indent="-514350">
              <a:lnSpc>
                <a:spcPct val="150000"/>
              </a:lnSpc>
              <a:buFontTx/>
              <a:buAutoNum type="arabicPeriod"/>
              <a:defRPr sz="70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hu-HU" sz="2000" b="1" dirty="0" err="1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Organise</a:t>
            </a:r>
            <a:r>
              <a:rPr lang="hu-HU" sz="2000" b="1" dirty="0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the</a:t>
            </a:r>
            <a:r>
              <a:rPr lang="hu-HU" sz="2000" b="1" dirty="0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Presidents</a:t>
            </a:r>
            <a:r>
              <a:rPr lang="hu-HU" sz="2000" b="1" dirty="0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’ meeting – </a:t>
            </a:r>
            <a:r>
              <a:rPr lang="hu-HU" sz="2000" b="1" dirty="0" err="1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as</a:t>
            </a:r>
            <a:r>
              <a:rPr lang="hu-HU" sz="2000" b="1" dirty="0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part of </a:t>
            </a:r>
            <a:r>
              <a:rPr lang="hu-HU" sz="2000" b="1" dirty="0" err="1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the</a:t>
            </a:r>
            <a:r>
              <a:rPr lang="hu-HU" sz="2000" b="1" dirty="0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regular</a:t>
            </a:r>
            <a:r>
              <a:rPr lang="hu-HU" sz="2000" b="1" dirty="0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exchange</a:t>
            </a:r>
            <a:r>
              <a:rPr lang="hu-HU" sz="2000" b="1" dirty="0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with</a:t>
            </a:r>
            <a:r>
              <a:rPr lang="hu-HU" sz="2000" b="1" dirty="0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MF </a:t>
            </a:r>
            <a:r>
              <a:rPr lang="hu-HU" sz="2000" b="1" dirty="0" err="1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representatives</a:t>
            </a:r>
            <a:endParaRPr lang="en-US" sz="2000" b="1" dirty="0">
              <a:solidFill>
                <a:srgbClr val="01447B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514350" lvl="1" indent="-514350">
              <a:lnSpc>
                <a:spcPct val="150000"/>
              </a:lnSpc>
              <a:buFontTx/>
              <a:buAutoNum type="arabicPeriod"/>
              <a:defRPr sz="70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hu-HU" sz="2000" b="1" dirty="0">
                <a:solidFill>
                  <a:srgbClr val="01447B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Continue  to transfer knowlegde from Council to MF</a:t>
            </a:r>
            <a:endParaRPr lang="en-US" sz="2000" b="1" dirty="0">
              <a:solidFill>
                <a:srgbClr val="01447B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514350" lvl="1" indent="-514350">
              <a:lnSpc>
                <a:spcPct val="150000"/>
              </a:lnSpc>
              <a:defRPr sz="7000" b="1">
                <a:latin typeface="Avenir Next"/>
                <a:ea typeface="Avenir Next"/>
                <a:cs typeface="Avenir Next"/>
                <a:sym typeface="Avenir Next"/>
              </a:defRPr>
            </a:pPr>
            <a:endParaRPr lang="hu-HU" sz="2000" b="1" dirty="0">
              <a:solidFill>
                <a:srgbClr val="01447B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C463F-1703-44E0-8304-F50CD98934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4_Office Theme">
  <a:themeElements>
    <a:clrScheme name="4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467D"/>
      </a:accent1>
      <a:accent2>
        <a:srgbClr val="00A4E4"/>
      </a:accent2>
      <a:accent3>
        <a:srgbClr val="4F81BD"/>
      </a:accent3>
      <a:accent4>
        <a:srgbClr val="F79646"/>
      </a:accent4>
      <a:accent5>
        <a:srgbClr val="92D050"/>
      </a:accent5>
      <a:accent6>
        <a:srgbClr val="4BACC6"/>
      </a:accent6>
      <a:hlink>
        <a:srgbClr val="0000FF"/>
      </a:hlink>
      <a:folHlink>
        <a:srgbClr val="FF00FF"/>
      </a:folHlink>
    </a:clrScheme>
    <a:fontScheme name="4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4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4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467D"/>
      </a:accent1>
      <a:accent2>
        <a:srgbClr val="00A4E4"/>
      </a:accent2>
      <a:accent3>
        <a:srgbClr val="4F81BD"/>
      </a:accent3>
      <a:accent4>
        <a:srgbClr val="F79646"/>
      </a:accent4>
      <a:accent5>
        <a:srgbClr val="92D050"/>
      </a:accent5>
      <a:accent6>
        <a:srgbClr val="4BACC6"/>
      </a:accent6>
      <a:hlink>
        <a:srgbClr val="0000FF"/>
      </a:hlink>
      <a:folHlink>
        <a:srgbClr val="FF00FF"/>
      </a:folHlink>
    </a:clrScheme>
    <a:fontScheme name="4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4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111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Avenir Next</vt:lpstr>
      <vt:lpstr>Avenir Next Ultra Light</vt:lpstr>
      <vt:lpstr>Calibri</vt:lpstr>
      <vt:lpstr>Microsoft Sans Serif</vt:lpstr>
      <vt:lpstr>4_Office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Smith</dc:creator>
  <cp:lastModifiedBy>Lucy Trochet</cp:lastModifiedBy>
  <cp:revision>37</cp:revision>
  <dcterms:modified xsi:type="dcterms:W3CDTF">2022-02-07T15:39:08Z</dcterms:modified>
</cp:coreProperties>
</file>