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73" r:id="rId4"/>
    <p:sldId id="269" r:id="rId5"/>
    <p:sldId id="267" r:id="rId6"/>
    <p:sldId id="274" r:id="rId7"/>
    <p:sldId id="268" r:id="rId8"/>
    <p:sldId id="270" r:id="rId9"/>
    <p:sldId id="271" r:id="rId10"/>
    <p:sldId id="272" r:id="rId11"/>
    <p:sldId id="262" r:id="rId1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4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ED6"/>
          </a:solidFill>
        </a:fill>
      </a:tcStyle>
    </a:wholeTbl>
    <a:band2H>
      <a:tcTxStyle/>
      <a:tcStyle>
        <a:tcBdr/>
        <a:fill>
          <a:solidFill>
            <a:srgbClr val="E6E8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E2EA"/>
          </a:solidFill>
        </a:fill>
      </a:tcStyle>
    </a:wholeTbl>
    <a:band2H>
      <a:tcTxStyle/>
      <a:tcStyle>
        <a:tcBdr/>
        <a:fill>
          <a:solidFill>
            <a:srgbClr val="E8F1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3" autoAdjust="0"/>
    <p:restoredTop sz="94660"/>
  </p:normalViewPr>
  <p:slideViewPr>
    <p:cSldViewPr snapToGrid="0">
      <p:cViewPr varScale="1">
        <p:scale>
          <a:sx n="63" d="100"/>
          <a:sy n="63" d="100"/>
        </p:scale>
        <p:origin x="752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870135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8" descr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9768" y="1"/>
            <a:ext cx="13339783" cy="6741369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Rectangle 3"/>
          <p:cNvSpPr/>
          <p:nvPr/>
        </p:nvSpPr>
        <p:spPr>
          <a:xfrm>
            <a:off x="0" y="6165304"/>
            <a:ext cx="12192000" cy="6926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800"/>
          </a:p>
        </p:txBody>
      </p:sp>
      <p:sp>
        <p:nvSpPr>
          <p:cNvPr id="15" name="Title Text"/>
          <p:cNvSpPr txBox="1">
            <a:spLocks noGrp="1"/>
          </p:cNvSpPr>
          <p:nvPr>
            <p:ph type="title"/>
          </p:nvPr>
        </p:nvSpPr>
        <p:spPr>
          <a:xfrm>
            <a:off x="-7503" y="5742208"/>
            <a:ext cx="12235236" cy="1440160"/>
          </a:xfrm>
          <a:prstGeom prst="rect">
            <a:avLst/>
          </a:prstGeom>
          <a:solidFill>
            <a:schemeClr val="accent2">
              <a:alpha val="64000"/>
            </a:schemeClr>
          </a:solidFill>
          <a:ln w="9525">
            <a:solidFill>
              <a:schemeClr val="accent2"/>
            </a:solidFill>
            <a:round/>
          </a:ln>
        </p:spPr>
        <p:txBody>
          <a:bodyPr/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35625" y="6165304"/>
            <a:ext cx="7644768" cy="593969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>
                <a:solidFill>
                  <a:schemeClr val="accent2"/>
                </a:solidFill>
              </a:defRPr>
            </a:lvl1pPr>
            <a:lvl2pPr marL="0" indent="457200">
              <a:buSzTx/>
              <a:buNone/>
              <a:defRPr>
                <a:solidFill>
                  <a:schemeClr val="accent2"/>
                </a:solidFill>
              </a:defRPr>
            </a:lvl2pPr>
            <a:lvl3pPr marL="0" indent="914400">
              <a:buSzTx/>
              <a:buNone/>
              <a:defRPr>
                <a:solidFill>
                  <a:schemeClr val="accent2"/>
                </a:solidFill>
              </a:defRPr>
            </a:lvl3pPr>
            <a:lvl4pPr marL="0" indent="1371600">
              <a:buSzTx/>
              <a:buNone/>
              <a:defRPr>
                <a:solidFill>
                  <a:schemeClr val="accent2"/>
                </a:solidFill>
              </a:defRPr>
            </a:lvl4pPr>
            <a:lvl5pPr marL="0" indent="1828800">
              <a:buSzTx/>
              <a:buNone/>
              <a:defRPr>
                <a:solidFill>
                  <a:schemeClr val="accent2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62527" y="6217852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728EB9-C366-4D87-AFF7-F3B1057477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495" y="98727"/>
            <a:ext cx="2902238" cy="165542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Text"/>
          <p:cNvSpPr txBox="1">
            <a:spLocks noGrp="1"/>
          </p:cNvSpPr>
          <p:nvPr>
            <p:ph type="title"/>
          </p:nvPr>
        </p:nvSpPr>
        <p:spPr>
          <a:xfrm>
            <a:off x="431805" y="5135055"/>
            <a:ext cx="11734187" cy="881568"/>
          </a:xfrm>
          <a:prstGeom prst="rect">
            <a:avLst/>
          </a:prstGeom>
          <a:solidFill>
            <a:schemeClr val="accent2">
              <a:alpha val="64000"/>
            </a:schemeClr>
          </a:solidFill>
          <a:ln w="9525">
            <a:solidFill>
              <a:schemeClr val="accent2"/>
            </a:solidFill>
            <a:round/>
          </a:ln>
        </p:spPr>
        <p:txBody>
          <a:bodyPr/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35625" y="6165304"/>
            <a:ext cx="7644768" cy="593969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>
                <a:solidFill>
                  <a:schemeClr val="accent2"/>
                </a:solidFill>
              </a:defRPr>
            </a:lvl1pPr>
            <a:lvl2pPr marL="0" indent="457200">
              <a:buSzTx/>
              <a:buNone/>
              <a:defRPr>
                <a:solidFill>
                  <a:schemeClr val="accent2"/>
                </a:solidFill>
              </a:defRPr>
            </a:lvl2pPr>
            <a:lvl3pPr marL="0" indent="914400">
              <a:buSzTx/>
              <a:buNone/>
              <a:defRPr>
                <a:solidFill>
                  <a:schemeClr val="accent2"/>
                </a:solidFill>
              </a:defRPr>
            </a:lvl3pPr>
            <a:lvl4pPr marL="0" indent="1371600">
              <a:buSzTx/>
              <a:buNone/>
              <a:defRPr>
                <a:solidFill>
                  <a:schemeClr val="accent2"/>
                </a:solidFill>
              </a:defRPr>
            </a:lvl4pPr>
            <a:lvl5pPr marL="0" indent="1828800">
              <a:buSzTx/>
              <a:buNone/>
              <a:defRPr>
                <a:solidFill>
                  <a:schemeClr val="accent2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32" name="Groupe 7"/>
          <p:cNvGrpSpPr/>
          <p:nvPr/>
        </p:nvGrpSpPr>
        <p:grpSpPr>
          <a:xfrm>
            <a:off x="-1641284" y="-1004639"/>
            <a:ext cx="13668621" cy="6997077"/>
            <a:chOff x="0" y="0"/>
            <a:chExt cx="10251465" cy="6997075"/>
          </a:xfrm>
        </p:grpSpPr>
        <p:sp>
          <p:nvSpPr>
            <p:cNvPr id="28" name="Rectangle à coins arrondis 4"/>
            <p:cNvSpPr/>
            <p:nvPr/>
          </p:nvSpPr>
          <p:spPr>
            <a:xfrm rot="18854625">
              <a:off x="-198660" y="1733918"/>
              <a:ext cx="5604712" cy="1810381"/>
            </a:xfrm>
            <a:prstGeom prst="roundRect">
              <a:avLst>
                <a:gd name="adj" fmla="val 50000"/>
              </a:avLst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800"/>
            </a:p>
          </p:txBody>
        </p:sp>
        <p:sp>
          <p:nvSpPr>
            <p:cNvPr id="29" name="Rectangle à coins arrondis 13"/>
            <p:cNvSpPr/>
            <p:nvPr/>
          </p:nvSpPr>
          <p:spPr>
            <a:xfrm rot="18854625">
              <a:off x="608535" y="2965450"/>
              <a:ext cx="6742955" cy="1080121"/>
            </a:xfrm>
            <a:prstGeom prst="roundRect">
              <a:avLst>
                <a:gd name="adj" fmla="val 50000"/>
              </a:avLst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800"/>
            </a:p>
          </p:txBody>
        </p:sp>
        <p:sp>
          <p:nvSpPr>
            <p:cNvPr id="30" name="Rectangle à coins arrondis 14"/>
            <p:cNvSpPr/>
            <p:nvPr/>
          </p:nvSpPr>
          <p:spPr>
            <a:xfrm rot="18854625">
              <a:off x="2617751" y="2901678"/>
              <a:ext cx="6467995" cy="1502716"/>
            </a:xfrm>
            <a:prstGeom prst="roundRect">
              <a:avLst>
                <a:gd name="adj" fmla="val 50000"/>
              </a:avLst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800"/>
            </a:p>
          </p:txBody>
        </p:sp>
        <p:sp>
          <p:nvSpPr>
            <p:cNvPr id="31" name="Rectangle à coins arrondis 15"/>
            <p:cNvSpPr/>
            <p:nvPr/>
          </p:nvSpPr>
          <p:spPr>
            <a:xfrm rot="18854625">
              <a:off x="5031912" y="3474174"/>
              <a:ext cx="5350351" cy="1892506"/>
            </a:xfrm>
            <a:prstGeom prst="roundRect">
              <a:avLst>
                <a:gd name="adj" fmla="val 50000"/>
              </a:avLst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800"/>
            </a:p>
          </p:txBody>
        </p:sp>
      </p:grp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62527" y="6217852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2CD209-77DE-4876-ACBF-DFAD666DDD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281" y="98728"/>
            <a:ext cx="2558905" cy="1459592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451486-F34F-437B-8A90-9A28549E98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045" y="50153"/>
            <a:ext cx="1994649" cy="1137742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1" cy="1362075"/>
          </a:xfrm>
          <a:prstGeom prst="rect">
            <a:avLst/>
          </a:prstGeom>
        </p:spPr>
        <p:txBody>
          <a:bodyPr anchor="t"/>
          <a:lstStyle>
            <a:lvl1pPr>
              <a:defRPr sz="3600" cap="all"/>
            </a:lvl1pPr>
          </a:lstStyle>
          <a:p>
            <a:r>
              <a:t>Title Text</a:t>
            </a:r>
          </a:p>
        </p:txBody>
      </p:sp>
      <p:sp>
        <p:nvSpPr>
          <p:cNvPr id="5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63084" y="2906713"/>
            <a:ext cx="103632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 marL="457200" indent="-457200"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7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" y="1535112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93368" y="1535112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</a:lstStyle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887755" y="620688"/>
            <a:ext cx="7694647" cy="288033"/>
          </a:xfrm>
          <a:prstGeom prst="rect">
            <a:avLst/>
          </a:prstGeom>
        </p:spPr>
        <p:txBody>
          <a:bodyPr anchor="ctr"/>
          <a:lstStyle>
            <a:lvl1pPr marL="0" indent="0" algn="r">
              <a:spcBef>
                <a:spcPts val="300"/>
              </a:spcBef>
              <a:buSzTx/>
              <a:buNone/>
              <a:defRPr sz="1600" cap="small">
                <a:solidFill>
                  <a:srgbClr val="1D2631"/>
                </a:solidFill>
              </a:defRPr>
            </a:lvl1pPr>
            <a:lvl2pPr marL="0" indent="457200" algn="r">
              <a:spcBef>
                <a:spcPts val="300"/>
              </a:spcBef>
              <a:buSzTx/>
              <a:buNone/>
              <a:defRPr sz="1600" cap="small">
                <a:solidFill>
                  <a:srgbClr val="1D2631"/>
                </a:solidFill>
              </a:defRPr>
            </a:lvl2pPr>
            <a:lvl3pPr marL="0" indent="914400" algn="r">
              <a:spcBef>
                <a:spcPts val="300"/>
              </a:spcBef>
              <a:buSzTx/>
              <a:buNone/>
              <a:defRPr sz="1600" cap="small">
                <a:solidFill>
                  <a:srgbClr val="1D2631"/>
                </a:solidFill>
              </a:defRPr>
            </a:lvl3pPr>
            <a:lvl4pPr marL="0" indent="1371600" algn="r">
              <a:spcBef>
                <a:spcPts val="300"/>
              </a:spcBef>
              <a:buSzTx/>
              <a:buNone/>
              <a:defRPr sz="1600" cap="small">
                <a:solidFill>
                  <a:srgbClr val="1D2631"/>
                </a:solidFill>
              </a:defRPr>
            </a:lvl4pPr>
            <a:lvl5pPr marL="0" indent="1828800" algn="r">
              <a:spcBef>
                <a:spcPts val="300"/>
              </a:spcBef>
              <a:buSzTx/>
              <a:buNone/>
              <a:defRPr sz="1600" cap="small">
                <a:solidFill>
                  <a:srgbClr val="1D2631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Title Text"/>
          <p:cNvSpPr txBox="1">
            <a:spLocks noGrp="1"/>
          </p:cNvSpPr>
          <p:nvPr>
            <p:ph type="title"/>
          </p:nvPr>
        </p:nvSpPr>
        <p:spPr>
          <a:xfrm>
            <a:off x="3887755" y="3077"/>
            <a:ext cx="7694647" cy="617613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Title Text</a:t>
            </a:r>
          </a:p>
        </p:txBody>
      </p:sp>
      <p:pic>
        <p:nvPicPr>
          <p:cNvPr id="87" name="Image 1" descr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2" y="71413"/>
            <a:ext cx="1714471" cy="532260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62527" y="6217852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35359" y="0"/>
            <a:ext cx="9634959" cy="988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35360" y="1600201"/>
            <a:ext cx="11566489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>
              <a:buBlip>
                <a:blip r:embed="rId9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" name="Image 7" descr="Imag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28449" y="116632"/>
            <a:ext cx="1773401" cy="72008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Connecteur droit 10"/>
          <p:cNvSpPr/>
          <p:nvPr/>
        </p:nvSpPr>
        <p:spPr>
          <a:xfrm>
            <a:off x="0" y="980729"/>
            <a:ext cx="12192000" cy="1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9" rIns="45719"/>
          <a:lstStyle/>
          <a:p>
            <a:endParaRPr sz="1800"/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07329" y="6400414"/>
            <a:ext cx="275073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90000"/>
        <a:buFontTx/>
        <a:buBlip>
          <a:blip r:embed="rId9"/>
        </a:buBlip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1pPr>
      <a:lvl2pPr marL="790575" marR="0" indent="-333375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–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2pPr>
      <a:lvl3pPr marL="1234439" marR="0" indent="-32003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3pPr>
      <a:lvl4pPr marL="17272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–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4pPr>
      <a:lvl5pPr marL="21844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»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5pPr>
      <a:lvl6pPr marL="2606039" marR="0" indent="-32003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6pPr>
      <a:lvl7pPr marL="3063239" marR="0" indent="-32003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7pPr>
      <a:lvl8pPr marL="3520440" marR="0" indent="-32004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8pPr>
      <a:lvl9pPr marL="3977640" marR="0" indent="-32004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ous-titre 4"/>
          <p:cNvSpPr txBox="1"/>
          <p:nvPr/>
        </p:nvSpPr>
        <p:spPr>
          <a:xfrm>
            <a:off x="4136103" y="6237224"/>
            <a:ext cx="4920567" cy="692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>
              <a:spcBef>
                <a:spcPts val="400"/>
              </a:spcBef>
              <a:defRPr sz="3000">
                <a:solidFill>
                  <a:schemeClr val="accent2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fr-CH" sz="3000" b="1" dirty="0"/>
              <a:t>Virtual</a:t>
            </a:r>
            <a:r>
              <a:rPr sz="3000" dirty="0"/>
              <a:t>| November 20</a:t>
            </a:r>
            <a:r>
              <a:rPr lang="fr-CH" sz="3000" dirty="0"/>
              <a:t>21</a:t>
            </a:r>
            <a:endParaRPr sz="3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570761-7EC0-4167-BCE5-46DD5833E7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925" y="913677"/>
            <a:ext cx="5640062" cy="475912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10A36D9-513D-4C51-8527-155437F2F243}"/>
              </a:ext>
            </a:extLst>
          </p:cNvPr>
          <p:cNvSpPr/>
          <p:nvPr/>
        </p:nvSpPr>
        <p:spPr>
          <a:xfrm>
            <a:off x="4351105" y="4607505"/>
            <a:ext cx="4335695" cy="874365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H" sz="1800" b="0" i="0" u="none" strike="noStrike" cap="none" spc="0" normalizeH="0" baseline="0">
              <a:ln>
                <a:solidFill>
                  <a:schemeClr val="bg1"/>
                </a:solidFill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C00CBE-F9C3-435A-94AB-9B1F18C340D1}"/>
              </a:ext>
            </a:extLst>
          </p:cNvPr>
          <p:cNvSpPr txBox="1"/>
          <p:nvPr/>
        </p:nvSpPr>
        <p:spPr>
          <a:xfrm rot="21141389">
            <a:off x="5282072" y="4774530"/>
            <a:ext cx="2239766" cy="523218"/>
          </a:xfrm>
          <a:prstGeom prst="rect">
            <a:avLst/>
          </a:prstGeom>
          <a:noFill/>
          <a:ln w="127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H" sz="2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2021 Virtual</a:t>
            </a:r>
            <a:endParaRPr kumimoji="0" lang="en-CH" sz="2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29ECDA-11DB-4ACE-8E7E-4230A2F173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357" y="994600"/>
            <a:ext cx="5085708" cy="290087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6" descr="Picture 6"/>
          <p:cNvPicPr>
            <a:picLocks noChangeAspect="1"/>
          </p:cNvPicPr>
          <p:nvPr/>
        </p:nvPicPr>
        <p:blipFill>
          <a:blip r:embed="rId2"/>
          <a:srcRect t="7187" r="76673" b="11956"/>
          <a:stretch>
            <a:fillRect/>
          </a:stretch>
        </p:blipFill>
        <p:spPr>
          <a:xfrm>
            <a:off x="10058400" y="-7622"/>
            <a:ext cx="21336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OF THE YEAR"/>
          <p:cNvSpPr txBox="1"/>
          <p:nvPr/>
        </p:nvSpPr>
        <p:spPr>
          <a:xfrm>
            <a:off x="3231197" y="3421379"/>
            <a:ext cx="92396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5000">
                <a:latin typeface="Avenir Next"/>
                <a:ea typeface="Avenir Next"/>
                <a:cs typeface="Avenir Next"/>
                <a:sym typeface="Avenir Next"/>
              </a:defRPr>
            </a:pPr>
            <a:endParaRPr sz="5000" b="1" dirty="0">
              <a:solidFill>
                <a:srgbClr val="01447B"/>
              </a:solidFill>
            </a:endParaRPr>
          </a:p>
        </p:txBody>
      </p:sp>
      <p:sp>
        <p:nvSpPr>
          <p:cNvPr id="114" name="MEN’S CREW"/>
          <p:cNvSpPr txBox="1"/>
          <p:nvPr/>
        </p:nvSpPr>
        <p:spPr>
          <a:xfrm>
            <a:off x="2024380" y="2468880"/>
            <a:ext cx="92396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700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sz="7000" dirty="0">
              <a:solidFill>
                <a:srgbClr val="01447B"/>
              </a:solidFill>
            </a:endParaRPr>
          </a:p>
        </p:txBody>
      </p:sp>
      <p:sp>
        <p:nvSpPr>
          <p:cNvPr id="115" name="and the nominees are"/>
          <p:cNvSpPr txBox="1"/>
          <p:nvPr/>
        </p:nvSpPr>
        <p:spPr>
          <a:xfrm>
            <a:off x="488023" y="703565"/>
            <a:ext cx="10042987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2021 Americas Report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. . ."/>
          <p:cNvSpPr txBox="1"/>
          <p:nvPr/>
        </p:nvSpPr>
        <p:spPr>
          <a:xfrm>
            <a:off x="6837681" y="5038431"/>
            <a:ext cx="92331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endParaRPr dirty="0"/>
          </a:p>
        </p:txBody>
      </p:sp>
      <p:sp>
        <p:nvSpPr>
          <p:cNvPr id="10" name="and the nominees are">
            <a:extLst>
              <a:ext uri="{FF2B5EF4-FFF2-40B4-BE49-F238E27FC236}">
                <a16:creationId xmlns:a16="http://schemas.microsoft.com/office/drawing/2014/main" id="{50E0EB53-D94E-4C5A-8911-730304476484}"/>
              </a:ext>
            </a:extLst>
          </p:cNvPr>
          <p:cNvSpPr txBox="1"/>
          <p:nvPr/>
        </p:nvSpPr>
        <p:spPr>
          <a:xfrm>
            <a:off x="401444" y="1557675"/>
            <a:ext cx="10472576" cy="5293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2021 Primary Achievements</a:t>
            </a:r>
          </a:p>
          <a:p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 support </a:t>
            </a:r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throughout</a:t>
            </a: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 2021 </a:t>
            </a:r>
          </a:p>
          <a:p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WR </a:t>
            </a:r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 programme support at </a:t>
            </a:r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endParaRPr lang="fr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Continental Qualifier</a:t>
            </a:r>
          </a:p>
          <a:p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Olympic Games</a:t>
            </a:r>
          </a:p>
          <a:p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Paralympic</a:t>
            </a: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 Games</a:t>
            </a:r>
          </a:p>
          <a:p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Racice</a:t>
            </a: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 WRU23CH and Plovdiv WRJCH</a:t>
            </a:r>
          </a:p>
          <a:p>
            <a:endParaRPr lang="fr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fr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fr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endParaRPr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01B87B-FA72-42A9-A5F9-D5CDE508C7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516" y="2827841"/>
            <a:ext cx="4435459" cy="332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38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6" descr="Picture 6"/>
          <p:cNvPicPr>
            <a:picLocks noChangeAspect="1"/>
          </p:cNvPicPr>
          <p:nvPr/>
        </p:nvPicPr>
        <p:blipFill>
          <a:blip r:embed="rId2"/>
          <a:srcRect t="7187" r="76673" b="11956"/>
          <a:stretch>
            <a:fillRect/>
          </a:stretch>
        </p:blipFill>
        <p:spPr>
          <a:xfrm>
            <a:off x="10058400" y="-1"/>
            <a:ext cx="21336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OF THE YEAR"/>
          <p:cNvSpPr txBox="1"/>
          <p:nvPr/>
        </p:nvSpPr>
        <p:spPr>
          <a:xfrm>
            <a:off x="3231197" y="3421379"/>
            <a:ext cx="92396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5000">
                <a:latin typeface="Avenir Next"/>
                <a:ea typeface="Avenir Next"/>
                <a:cs typeface="Avenir Next"/>
                <a:sym typeface="Avenir Next"/>
              </a:defRPr>
            </a:pPr>
            <a:endParaRPr sz="5000" b="1" dirty="0">
              <a:solidFill>
                <a:srgbClr val="01447B"/>
              </a:solidFill>
            </a:endParaRPr>
          </a:p>
        </p:txBody>
      </p:sp>
      <p:sp>
        <p:nvSpPr>
          <p:cNvPr id="114" name="MEN’S CREW"/>
          <p:cNvSpPr txBox="1"/>
          <p:nvPr/>
        </p:nvSpPr>
        <p:spPr>
          <a:xfrm>
            <a:off x="2024380" y="2468880"/>
            <a:ext cx="92396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700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sz="7000" dirty="0">
              <a:solidFill>
                <a:srgbClr val="01447B"/>
              </a:solidFill>
            </a:endParaRPr>
          </a:p>
        </p:txBody>
      </p:sp>
      <p:sp>
        <p:nvSpPr>
          <p:cNvPr id="115" name="and the nominees are"/>
          <p:cNvSpPr txBox="1"/>
          <p:nvPr/>
        </p:nvSpPr>
        <p:spPr>
          <a:xfrm>
            <a:off x="868166" y="677614"/>
            <a:ext cx="9544692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2021 Americas Report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nd the nominees are">
            <a:extLst>
              <a:ext uri="{FF2B5EF4-FFF2-40B4-BE49-F238E27FC236}">
                <a16:creationId xmlns:a16="http://schemas.microsoft.com/office/drawing/2014/main" id="{50E0EB53-D94E-4C5A-8911-730304476484}"/>
              </a:ext>
            </a:extLst>
          </p:cNvPr>
          <p:cNvSpPr txBox="1"/>
          <p:nvPr/>
        </p:nvSpPr>
        <p:spPr>
          <a:xfrm>
            <a:off x="763982" y="1418734"/>
            <a:ext cx="9194800" cy="5386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2022 Primary Objectives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457200" lvl="0" indent="-4572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1F497D">
                  <a:lumMod val="50000"/>
                </a:srgbClr>
              </a:buClr>
              <a:buAutoNum type="arabicPeriod"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In cooperation with COPARE and CSAR, establish an improved planning process and visibility for the Americas Continental Calendar (South American CH U23+Jr, ODESUR, Central America Cups)</a:t>
            </a:r>
          </a:p>
          <a:p>
            <a:pPr marL="457200" lvl="0" indent="-4572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1F497D">
                  <a:lumMod val="50000"/>
                </a:srgbClr>
              </a:buClr>
              <a:buAutoNum type="arabicPeriod"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Continue to roll out the new WR Coach Education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Programme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457200" lvl="0" indent="-4572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1F497D">
                  <a:lumMod val="50000"/>
                </a:srgbClr>
              </a:buClr>
              <a:buAutoNum type="arabicPeriod"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Shape digital strategy for test performance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programme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and coaching education as a complement to the essential on site courses/ training camps and events</a:t>
            </a:r>
          </a:p>
          <a:p>
            <a:pPr marL="457200" lvl="0" indent="-4572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1F497D">
                  <a:lumMod val="50000"/>
                </a:srgbClr>
              </a:buClr>
              <a:buAutoNum type="arabicPeriod"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Strengthen support to regional and continental events for coastal and para and introduce/ reinforce education, guided coaching sessions and training camps prior to events</a:t>
            </a:r>
          </a:p>
        </p:txBody>
      </p:sp>
    </p:spTree>
    <p:extLst>
      <p:ext uri="{BB962C8B-B14F-4D97-AF65-F5344CB8AC3E}">
        <p14:creationId xmlns:p14="http://schemas.microsoft.com/office/powerpoint/2010/main" val="330799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6" descr="Picture 6"/>
          <p:cNvPicPr>
            <a:picLocks noChangeAspect="1"/>
          </p:cNvPicPr>
          <p:nvPr/>
        </p:nvPicPr>
        <p:blipFill>
          <a:blip r:embed="rId2"/>
          <a:srcRect t="7187" r="76673" b="11956"/>
          <a:stretch>
            <a:fillRect/>
          </a:stretch>
        </p:blipFill>
        <p:spPr>
          <a:xfrm>
            <a:off x="10058400" y="-7622"/>
            <a:ext cx="21336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OF THE YEAR"/>
          <p:cNvSpPr txBox="1"/>
          <p:nvPr/>
        </p:nvSpPr>
        <p:spPr>
          <a:xfrm>
            <a:off x="3231197" y="3421379"/>
            <a:ext cx="92396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5000">
                <a:latin typeface="Avenir Next"/>
                <a:ea typeface="Avenir Next"/>
                <a:cs typeface="Avenir Next"/>
                <a:sym typeface="Avenir Next"/>
              </a:defRPr>
            </a:pPr>
            <a:endParaRPr sz="5000" b="1" dirty="0">
              <a:solidFill>
                <a:srgbClr val="01447B"/>
              </a:solidFill>
            </a:endParaRPr>
          </a:p>
        </p:txBody>
      </p:sp>
      <p:sp>
        <p:nvSpPr>
          <p:cNvPr id="114" name="MEN’S CREW"/>
          <p:cNvSpPr txBox="1"/>
          <p:nvPr/>
        </p:nvSpPr>
        <p:spPr>
          <a:xfrm>
            <a:off x="2024380" y="2468880"/>
            <a:ext cx="92396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700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sz="7000" dirty="0">
              <a:solidFill>
                <a:srgbClr val="01447B"/>
              </a:solidFill>
            </a:endParaRPr>
          </a:p>
        </p:txBody>
      </p:sp>
      <p:sp>
        <p:nvSpPr>
          <p:cNvPr id="115" name="and the nominees are"/>
          <p:cNvSpPr txBox="1"/>
          <p:nvPr/>
        </p:nvSpPr>
        <p:spPr>
          <a:xfrm>
            <a:off x="488023" y="703565"/>
            <a:ext cx="10042987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2021 Americas Report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. . ."/>
          <p:cNvSpPr txBox="1"/>
          <p:nvPr/>
        </p:nvSpPr>
        <p:spPr>
          <a:xfrm>
            <a:off x="6837681" y="5038431"/>
            <a:ext cx="92331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endParaRPr dirty="0"/>
          </a:p>
        </p:txBody>
      </p:sp>
      <p:sp>
        <p:nvSpPr>
          <p:cNvPr id="10" name="and the nominees are">
            <a:extLst>
              <a:ext uri="{FF2B5EF4-FFF2-40B4-BE49-F238E27FC236}">
                <a16:creationId xmlns:a16="http://schemas.microsoft.com/office/drawing/2014/main" id="{50E0EB53-D94E-4C5A-8911-730304476484}"/>
              </a:ext>
            </a:extLst>
          </p:cNvPr>
          <p:cNvSpPr txBox="1"/>
          <p:nvPr/>
        </p:nvSpPr>
        <p:spPr>
          <a:xfrm>
            <a:off x="488023" y="1334507"/>
            <a:ext cx="9103017" cy="6832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2021 Primary Achievements</a:t>
            </a: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1.  World Rowing Indoor Championships, CAN (virtual)</a:t>
            </a:r>
          </a:p>
          <a:p>
            <a:pPr>
              <a:lnSpc>
                <a:spcPct val="150000"/>
              </a:lnSpc>
            </a:pP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2.  Americas Olympic and Paralympic Qualifier, Rio – Brazil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3. 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PanAm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Youth qualifier, Yucatan – Mexico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4.  Tokyo 2020 participation and final standings</a:t>
            </a:r>
            <a:endParaRPr lang="fr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AutoNum type="arabicPeriod" startAt="5"/>
            </a:pP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PanAm Youth Games and TC, Cali, Colombia</a:t>
            </a:r>
          </a:p>
          <a:p>
            <a:pPr>
              <a:lnSpc>
                <a:spcPct val="150000"/>
              </a:lnSpc>
            </a:pP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6.  National development projects Colombia and Uruguay</a:t>
            </a:r>
          </a:p>
          <a:p>
            <a:pPr>
              <a:lnSpc>
                <a:spcPct val="150000"/>
              </a:lnSpc>
            </a:pP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7.  Digital learning and development</a:t>
            </a:r>
          </a:p>
          <a:p>
            <a:pPr>
              <a:lnSpc>
                <a:spcPct val="150000"/>
              </a:lnSpc>
            </a:pP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8.  Continuous support throughout 2021</a:t>
            </a:r>
          </a:p>
          <a:p>
            <a:pPr marL="457200" indent="-457200">
              <a:lnSpc>
                <a:spcPct val="150000"/>
              </a:lnSpc>
              <a:buAutoNum type="arabicPeriod" startAt="9"/>
            </a:pP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Coastal domestic events in BRA, PER and URU in addition to those in CAN and USA</a:t>
            </a:r>
          </a:p>
          <a:p>
            <a:pPr marL="457200" indent="-457200">
              <a:lnSpc>
                <a:spcPct val="150000"/>
              </a:lnSpc>
              <a:buAutoNum type="arabicPeriod" startAt="9"/>
            </a:pP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South American Championships, Asunción – PAR (Dec 2021)</a:t>
            </a:r>
          </a:p>
          <a:p>
            <a:pPr marL="457200" indent="-457200">
              <a:lnSpc>
                <a:spcPct val="150000"/>
              </a:lnSpc>
              <a:buAutoNum type="arabicPeriod" startAt="9"/>
            </a:pPr>
            <a:endParaRPr lang="fr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endParaRPr lang="fr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endParaRPr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6" descr="Picture 6"/>
          <p:cNvPicPr>
            <a:picLocks noChangeAspect="1"/>
          </p:cNvPicPr>
          <p:nvPr/>
        </p:nvPicPr>
        <p:blipFill>
          <a:blip r:embed="rId2"/>
          <a:srcRect t="7187" r="76673" b="11956"/>
          <a:stretch>
            <a:fillRect/>
          </a:stretch>
        </p:blipFill>
        <p:spPr>
          <a:xfrm>
            <a:off x="10058400" y="-1"/>
            <a:ext cx="21336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OF THE YEAR"/>
          <p:cNvSpPr txBox="1"/>
          <p:nvPr/>
        </p:nvSpPr>
        <p:spPr>
          <a:xfrm>
            <a:off x="3231197" y="3421379"/>
            <a:ext cx="92396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5000">
                <a:latin typeface="Avenir Next"/>
                <a:ea typeface="Avenir Next"/>
                <a:cs typeface="Avenir Next"/>
                <a:sym typeface="Avenir Next"/>
              </a:defRPr>
            </a:pPr>
            <a:endParaRPr sz="5000" b="1" dirty="0">
              <a:solidFill>
                <a:srgbClr val="01447B"/>
              </a:solidFill>
            </a:endParaRPr>
          </a:p>
        </p:txBody>
      </p:sp>
      <p:sp>
        <p:nvSpPr>
          <p:cNvPr id="114" name="MEN’S CREW"/>
          <p:cNvSpPr txBox="1"/>
          <p:nvPr/>
        </p:nvSpPr>
        <p:spPr>
          <a:xfrm>
            <a:off x="2024380" y="2468880"/>
            <a:ext cx="92396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700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sz="7000" dirty="0">
              <a:solidFill>
                <a:srgbClr val="01447B"/>
              </a:solidFill>
            </a:endParaRPr>
          </a:p>
        </p:txBody>
      </p:sp>
      <p:sp>
        <p:nvSpPr>
          <p:cNvPr id="115" name="and the nominees are"/>
          <p:cNvSpPr txBox="1"/>
          <p:nvPr/>
        </p:nvSpPr>
        <p:spPr>
          <a:xfrm>
            <a:off x="868166" y="677614"/>
            <a:ext cx="9544692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2021 Americas Report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nd the nominees are">
            <a:extLst>
              <a:ext uri="{FF2B5EF4-FFF2-40B4-BE49-F238E27FC236}">
                <a16:creationId xmlns:a16="http://schemas.microsoft.com/office/drawing/2014/main" id="{50E0EB53-D94E-4C5A-8911-730304476484}"/>
              </a:ext>
            </a:extLst>
          </p:cNvPr>
          <p:cNvSpPr txBox="1"/>
          <p:nvPr/>
        </p:nvSpPr>
        <p:spPr>
          <a:xfrm>
            <a:off x="763982" y="1418734"/>
            <a:ext cx="9194800" cy="4524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2021 Primary Achievements</a:t>
            </a:r>
          </a:p>
          <a:p>
            <a:pPr marL="457200" indent="-457200">
              <a:buAutoNum type="arabicPeriod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World Rowing Indoor Championships</a:t>
            </a: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Participating Member Federations: ARG – BRA – CAN – CHI – ECU – MEX – PAR – URU – USA</a:t>
            </a: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Highlights: USA - various first places in wide scope of events</a:t>
            </a: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ECU and MEX -  3 and 4 places in para rowing events</a:t>
            </a: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PAR - 2 place in M90 event</a:t>
            </a: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CHI - 1 place in M60 event</a:t>
            </a: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URU – 1 place LM U23 (Olympic athlete) and 2 place W U23</a:t>
            </a: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66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6" descr="Picture 6"/>
          <p:cNvPicPr>
            <a:picLocks noChangeAspect="1"/>
          </p:cNvPicPr>
          <p:nvPr/>
        </p:nvPicPr>
        <p:blipFill>
          <a:blip r:embed="rId2"/>
          <a:srcRect t="7187" r="76673" b="11956"/>
          <a:stretch>
            <a:fillRect/>
          </a:stretch>
        </p:blipFill>
        <p:spPr>
          <a:xfrm>
            <a:off x="10058400" y="-7622"/>
            <a:ext cx="21336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OF THE YEAR"/>
          <p:cNvSpPr txBox="1"/>
          <p:nvPr/>
        </p:nvSpPr>
        <p:spPr>
          <a:xfrm>
            <a:off x="3231197" y="3421379"/>
            <a:ext cx="92396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5000">
                <a:latin typeface="Avenir Next"/>
                <a:ea typeface="Avenir Next"/>
                <a:cs typeface="Avenir Next"/>
                <a:sym typeface="Avenir Next"/>
              </a:defRPr>
            </a:pPr>
            <a:endParaRPr sz="5000" b="1" dirty="0">
              <a:solidFill>
                <a:srgbClr val="01447B"/>
              </a:solidFill>
            </a:endParaRPr>
          </a:p>
        </p:txBody>
      </p:sp>
      <p:sp>
        <p:nvSpPr>
          <p:cNvPr id="114" name="MEN’S CREW"/>
          <p:cNvSpPr txBox="1"/>
          <p:nvPr/>
        </p:nvSpPr>
        <p:spPr>
          <a:xfrm>
            <a:off x="2024380" y="2468880"/>
            <a:ext cx="92396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700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sz="7000" dirty="0">
              <a:solidFill>
                <a:srgbClr val="01447B"/>
              </a:solidFill>
            </a:endParaRPr>
          </a:p>
        </p:txBody>
      </p:sp>
      <p:sp>
        <p:nvSpPr>
          <p:cNvPr id="115" name="and the nominees are"/>
          <p:cNvSpPr txBox="1"/>
          <p:nvPr/>
        </p:nvSpPr>
        <p:spPr>
          <a:xfrm>
            <a:off x="488023" y="703565"/>
            <a:ext cx="10042987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2021 Americas Report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. . ."/>
          <p:cNvSpPr txBox="1"/>
          <p:nvPr/>
        </p:nvSpPr>
        <p:spPr>
          <a:xfrm>
            <a:off x="6837681" y="5038431"/>
            <a:ext cx="92331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endParaRPr dirty="0"/>
          </a:p>
        </p:txBody>
      </p:sp>
      <p:sp>
        <p:nvSpPr>
          <p:cNvPr id="10" name="and the nominees are">
            <a:extLst>
              <a:ext uri="{FF2B5EF4-FFF2-40B4-BE49-F238E27FC236}">
                <a16:creationId xmlns:a16="http://schemas.microsoft.com/office/drawing/2014/main" id="{50E0EB53-D94E-4C5A-8911-730304476484}"/>
              </a:ext>
            </a:extLst>
          </p:cNvPr>
          <p:cNvSpPr txBox="1"/>
          <p:nvPr/>
        </p:nvSpPr>
        <p:spPr>
          <a:xfrm>
            <a:off x="488023" y="1558662"/>
            <a:ext cx="9103017" cy="421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2021 Primary Achievements</a:t>
            </a:r>
          </a:p>
          <a:p>
            <a:pPr>
              <a:lnSpc>
                <a:spcPct val="150000"/>
              </a:lnSpc>
            </a:pP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Americas</a:t>
            </a: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 Olympic and </a:t>
            </a:r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Paralympic</a:t>
            </a: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 Qualifier, Rio - Brazil</a:t>
            </a:r>
          </a:p>
          <a:p>
            <a:pPr>
              <a:lnSpc>
                <a:spcPct val="150000"/>
              </a:lnSpc>
            </a:pPr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 Group Concept</a:t>
            </a:r>
          </a:p>
          <a:p>
            <a:pPr>
              <a:lnSpc>
                <a:spcPct val="150000"/>
              </a:lnSpc>
            </a:pP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Pioneer </a:t>
            </a:r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event</a:t>
            </a: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 in the 2020/21 Covid </a:t>
            </a:r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Parallel</a:t>
            </a: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 support (</a:t>
            </a:r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psychology</a:t>
            </a: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, anti-doping, coaching, </a:t>
            </a:r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Successful</a:t>
            </a: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 Covid-19 Bubble </a:t>
            </a:r>
          </a:p>
          <a:p>
            <a:pPr>
              <a:lnSpc>
                <a:spcPct val="150000"/>
              </a:lnSpc>
            </a:pP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No cases </a:t>
            </a:r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 or post-</a:t>
            </a:r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event</a:t>
            </a:r>
            <a:endParaRPr lang="fr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fr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endParaRPr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4771B1-92D3-4DCE-93E1-38B6CE914E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516" y="3869473"/>
            <a:ext cx="4483766" cy="298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82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6" descr="Picture 6"/>
          <p:cNvPicPr>
            <a:picLocks noChangeAspect="1"/>
          </p:cNvPicPr>
          <p:nvPr/>
        </p:nvPicPr>
        <p:blipFill>
          <a:blip r:embed="rId2"/>
          <a:srcRect t="7187" r="76673" b="11956"/>
          <a:stretch>
            <a:fillRect/>
          </a:stretch>
        </p:blipFill>
        <p:spPr>
          <a:xfrm>
            <a:off x="10058400" y="-7622"/>
            <a:ext cx="21336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OF THE YEAR"/>
          <p:cNvSpPr txBox="1"/>
          <p:nvPr/>
        </p:nvSpPr>
        <p:spPr>
          <a:xfrm>
            <a:off x="3231197" y="3421379"/>
            <a:ext cx="92396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5000">
                <a:latin typeface="Avenir Next"/>
                <a:ea typeface="Avenir Next"/>
                <a:cs typeface="Avenir Next"/>
                <a:sym typeface="Avenir Next"/>
              </a:defRPr>
            </a:pPr>
            <a:endParaRPr sz="5000" b="1" dirty="0">
              <a:solidFill>
                <a:srgbClr val="01447B"/>
              </a:solidFill>
            </a:endParaRPr>
          </a:p>
        </p:txBody>
      </p:sp>
      <p:sp>
        <p:nvSpPr>
          <p:cNvPr id="114" name="MEN’S CREW"/>
          <p:cNvSpPr txBox="1"/>
          <p:nvPr/>
        </p:nvSpPr>
        <p:spPr>
          <a:xfrm>
            <a:off x="2024380" y="2468880"/>
            <a:ext cx="92396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700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sz="7000" dirty="0">
              <a:solidFill>
                <a:srgbClr val="01447B"/>
              </a:solidFill>
            </a:endParaRPr>
          </a:p>
        </p:txBody>
      </p:sp>
      <p:sp>
        <p:nvSpPr>
          <p:cNvPr id="115" name="and the nominees are"/>
          <p:cNvSpPr txBox="1"/>
          <p:nvPr/>
        </p:nvSpPr>
        <p:spPr>
          <a:xfrm>
            <a:off x="488023" y="703565"/>
            <a:ext cx="10042987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2021 Americas Report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. . ."/>
          <p:cNvSpPr txBox="1"/>
          <p:nvPr/>
        </p:nvSpPr>
        <p:spPr>
          <a:xfrm>
            <a:off x="6837681" y="5038431"/>
            <a:ext cx="92331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endParaRPr dirty="0"/>
          </a:p>
        </p:txBody>
      </p:sp>
      <p:sp>
        <p:nvSpPr>
          <p:cNvPr id="10" name="and the nominees are">
            <a:extLst>
              <a:ext uri="{FF2B5EF4-FFF2-40B4-BE49-F238E27FC236}">
                <a16:creationId xmlns:a16="http://schemas.microsoft.com/office/drawing/2014/main" id="{50E0EB53-D94E-4C5A-8911-730304476484}"/>
              </a:ext>
            </a:extLst>
          </p:cNvPr>
          <p:cNvSpPr txBox="1"/>
          <p:nvPr/>
        </p:nvSpPr>
        <p:spPr>
          <a:xfrm>
            <a:off x="488023" y="1550585"/>
            <a:ext cx="9103017" cy="6128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2021 Primary Achievements</a:t>
            </a:r>
          </a:p>
          <a:p>
            <a:pPr>
              <a:lnSpc>
                <a:spcPct val="150000"/>
              </a:lnSpc>
            </a:pP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PanAm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Youth qualifier, Yucatan – Mexico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12 countries (from which 7 got a medal)</a:t>
            </a:r>
          </a:p>
          <a:p>
            <a:pPr>
              <a:lnSpc>
                <a:spcPct val="150000"/>
              </a:lnSpc>
            </a:pPr>
            <a:r>
              <a:rPr lang="es-A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Colombia        Ecuador</a:t>
            </a:r>
          </a:p>
          <a:p>
            <a:pPr>
              <a:lnSpc>
                <a:spcPct val="150000"/>
              </a:lnSpc>
            </a:pPr>
            <a:r>
              <a:rPr lang="es-A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Guatemala      </a:t>
            </a:r>
            <a:r>
              <a:rPr lang="es-A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Mexico</a:t>
            </a:r>
            <a:endParaRPr lang="es-AR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s-A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Nicaragua        </a:t>
            </a:r>
            <a:r>
              <a:rPr lang="es-A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Panama</a:t>
            </a:r>
            <a:endParaRPr lang="es-AR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s-A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Paraguay        </a:t>
            </a:r>
            <a:r>
              <a:rPr lang="es-A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Peru</a:t>
            </a:r>
            <a:endParaRPr lang="es-AR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s-A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Puerto Rico    </a:t>
            </a:r>
            <a:r>
              <a:rPr lang="es-AR" sz="1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Dominican</a:t>
            </a:r>
            <a:r>
              <a:rPr lang="es-AR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sz="1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Republic</a:t>
            </a:r>
            <a:endParaRPr lang="es-AR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s-A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Uruguay         Venezuela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es-A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events</a:t>
            </a:r>
            <a:r>
              <a:rPr lang="es-A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(</a:t>
            </a:r>
            <a:r>
              <a:rPr lang="es-A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gender</a:t>
            </a:r>
            <a:r>
              <a:rPr lang="es-A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balanced</a:t>
            </a:r>
            <a:r>
              <a:rPr lang="es-A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 1x  2x </a:t>
            </a:r>
            <a:r>
              <a:rPr lang="es-AR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4x  4-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2-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OC: Mexico MF/ COPARE/ CONADE/ MEX NOC/ Yucatan Sport Institute</a:t>
            </a:r>
          </a:p>
          <a:p>
            <a:pPr>
              <a:lnSpc>
                <a:spcPct val="150000"/>
              </a:lnSpc>
            </a:pPr>
            <a:endParaRPr lang="fr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fr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endParaRPr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920C1C-D351-435B-AF9E-3B81F4DEBC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531" y="3053655"/>
            <a:ext cx="4033141" cy="268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6" descr="Picture 6"/>
          <p:cNvPicPr>
            <a:picLocks noChangeAspect="1"/>
          </p:cNvPicPr>
          <p:nvPr/>
        </p:nvPicPr>
        <p:blipFill>
          <a:blip r:embed="rId2"/>
          <a:srcRect t="7187" r="76673" b="11956"/>
          <a:stretch>
            <a:fillRect/>
          </a:stretch>
        </p:blipFill>
        <p:spPr>
          <a:xfrm>
            <a:off x="10058400" y="-1"/>
            <a:ext cx="21336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OF THE YEAR"/>
          <p:cNvSpPr txBox="1"/>
          <p:nvPr/>
        </p:nvSpPr>
        <p:spPr>
          <a:xfrm>
            <a:off x="3231197" y="3421379"/>
            <a:ext cx="92396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5000">
                <a:latin typeface="Avenir Next"/>
                <a:ea typeface="Avenir Next"/>
                <a:cs typeface="Avenir Next"/>
                <a:sym typeface="Avenir Next"/>
              </a:defRPr>
            </a:pPr>
            <a:endParaRPr sz="5000" b="1" dirty="0">
              <a:solidFill>
                <a:srgbClr val="01447B"/>
              </a:solidFill>
            </a:endParaRPr>
          </a:p>
        </p:txBody>
      </p:sp>
      <p:sp>
        <p:nvSpPr>
          <p:cNvPr id="114" name="MEN’S CREW"/>
          <p:cNvSpPr txBox="1"/>
          <p:nvPr/>
        </p:nvSpPr>
        <p:spPr>
          <a:xfrm>
            <a:off x="2024380" y="2468880"/>
            <a:ext cx="92396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700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sz="7000" dirty="0">
              <a:solidFill>
                <a:srgbClr val="01447B"/>
              </a:solidFill>
            </a:endParaRPr>
          </a:p>
        </p:txBody>
      </p:sp>
      <p:sp>
        <p:nvSpPr>
          <p:cNvPr id="115" name="and the nominees are"/>
          <p:cNvSpPr txBox="1"/>
          <p:nvPr/>
        </p:nvSpPr>
        <p:spPr>
          <a:xfrm>
            <a:off x="868166" y="677614"/>
            <a:ext cx="9544692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2021 Americas Report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nd the nominees are">
            <a:extLst>
              <a:ext uri="{FF2B5EF4-FFF2-40B4-BE49-F238E27FC236}">
                <a16:creationId xmlns:a16="http://schemas.microsoft.com/office/drawing/2014/main" id="{50E0EB53-D94E-4C5A-8911-730304476484}"/>
              </a:ext>
            </a:extLst>
          </p:cNvPr>
          <p:cNvSpPr txBox="1"/>
          <p:nvPr/>
        </p:nvSpPr>
        <p:spPr>
          <a:xfrm>
            <a:off x="763982" y="1418734"/>
            <a:ext cx="9194800" cy="4647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2021 Primary Achievements</a:t>
            </a:r>
          </a:p>
          <a:p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 startAt="4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Tokyo 2020 participation</a:t>
            </a: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Good communication with Hudson resulted in organised boat support and provision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Participating NOCs: ARG - BER - BRA - CAN - CHI - CUB - DOM - GUA - MEX - NCA - PAR - PER - PUR - TTO - URU - USA - VEN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Final standings maintained positions obtained in qualification regatta (87%)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quota place from LW 2x not used in the continent. </a:t>
            </a: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53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6" descr="Picture 6"/>
          <p:cNvPicPr>
            <a:picLocks noChangeAspect="1"/>
          </p:cNvPicPr>
          <p:nvPr/>
        </p:nvPicPr>
        <p:blipFill>
          <a:blip r:embed="rId2"/>
          <a:srcRect t="7187" r="76673" b="11956"/>
          <a:stretch>
            <a:fillRect/>
          </a:stretch>
        </p:blipFill>
        <p:spPr>
          <a:xfrm>
            <a:off x="10058400" y="-7622"/>
            <a:ext cx="21336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OF THE YEAR"/>
          <p:cNvSpPr txBox="1"/>
          <p:nvPr/>
        </p:nvSpPr>
        <p:spPr>
          <a:xfrm>
            <a:off x="3231197" y="3421379"/>
            <a:ext cx="92396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5000">
                <a:latin typeface="Avenir Next"/>
                <a:ea typeface="Avenir Next"/>
                <a:cs typeface="Avenir Next"/>
                <a:sym typeface="Avenir Next"/>
              </a:defRPr>
            </a:pPr>
            <a:endParaRPr sz="5000" b="1" dirty="0">
              <a:solidFill>
                <a:srgbClr val="01447B"/>
              </a:solidFill>
            </a:endParaRPr>
          </a:p>
        </p:txBody>
      </p:sp>
      <p:sp>
        <p:nvSpPr>
          <p:cNvPr id="114" name="MEN’S CREW"/>
          <p:cNvSpPr txBox="1"/>
          <p:nvPr/>
        </p:nvSpPr>
        <p:spPr>
          <a:xfrm>
            <a:off x="2024380" y="2468880"/>
            <a:ext cx="92396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700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sz="7000" dirty="0">
              <a:solidFill>
                <a:srgbClr val="01447B"/>
              </a:solidFill>
            </a:endParaRPr>
          </a:p>
        </p:txBody>
      </p:sp>
      <p:sp>
        <p:nvSpPr>
          <p:cNvPr id="115" name="and the nominees are"/>
          <p:cNvSpPr txBox="1"/>
          <p:nvPr/>
        </p:nvSpPr>
        <p:spPr>
          <a:xfrm>
            <a:off x="488023" y="703565"/>
            <a:ext cx="10042987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2021 Americas Report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. . ."/>
          <p:cNvSpPr txBox="1"/>
          <p:nvPr/>
        </p:nvSpPr>
        <p:spPr>
          <a:xfrm>
            <a:off x="6837681" y="5038431"/>
            <a:ext cx="92331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endParaRPr dirty="0"/>
          </a:p>
        </p:txBody>
      </p:sp>
      <p:sp>
        <p:nvSpPr>
          <p:cNvPr id="10" name="and the nominees are">
            <a:extLst>
              <a:ext uri="{FF2B5EF4-FFF2-40B4-BE49-F238E27FC236}">
                <a16:creationId xmlns:a16="http://schemas.microsoft.com/office/drawing/2014/main" id="{50E0EB53-D94E-4C5A-8911-730304476484}"/>
              </a:ext>
            </a:extLst>
          </p:cNvPr>
          <p:cNvSpPr txBox="1"/>
          <p:nvPr/>
        </p:nvSpPr>
        <p:spPr>
          <a:xfrm>
            <a:off x="488023" y="1374364"/>
            <a:ext cx="8646160" cy="5155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2021 Primary Achievements</a:t>
            </a:r>
          </a:p>
          <a:p>
            <a:pPr>
              <a:lnSpc>
                <a:spcPct val="150000"/>
              </a:lnSpc>
            </a:pP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5. Training Camp and PanAm Youth Games, Cali, Colombia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Youth Athlete Development Programme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– Education and Training</a:t>
            </a:r>
          </a:p>
          <a:p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on Olympic Values.</a:t>
            </a:r>
          </a:p>
          <a:p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fr-CH" sz="1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fr-CH" sz="1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fr-CH" sz="1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fr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fr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endParaRPr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5584F5-0870-48DF-B2FC-77FB8754C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98" y="3093512"/>
            <a:ext cx="7906214" cy="355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30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6" descr="Picture 6"/>
          <p:cNvPicPr>
            <a:picLocks noChangeAspect="1"/>
          </p:cNvPicPr>
          <p:nvPr/>
        </p:nvPicPr>
        <p:blipFill>
          <a:blip r:embed="rId2"/>
          <a:srcRect t="7187" r="76673" b="11956"/>
          <a:stretch>
            <a:fillRect/>
          </a:stretch>
        </p:blipFill>
        <p:spPr>
          <a:xfrm>
            <a:off x="10058400" y="-7622"/>
            <a:ext cx="21336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OF THE YEAR"/>
          <p:cNvSpPr txBox="1"/>
          <p:nvPr/>
        </p:nvSpPr>
        <p:spPr>
          <a:xfrm>
            <a:off x="3231197" y="3421379"/>
            <a:ext cx="92396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5000">
                <a:latin typeface="Avenir Next"/>
                <a:ea typeface="Avenir Next"/>
                <a:cs typeface="Avenir Next"/>
                <a:sym typeface="Avenir Next"/>
              </a:defRPr>
            </a:pPr>
            <a:endParaRPr sz="5000" b="1" dirty="0">
              <a:solidFill>
                <a:srgbClr val="01447B"/>
              </a:solidFill>
            </a:endParaRPr>
          </a:p>
        </p:txBody>
      </p:sp>
      <p:sp>
        <p:nvSpPr>
          <p:cNvPr id="114" name="MEN’S CREW"/>
          <p:cNvSpPr txBox="1"/>
          <p:nvPr/>
        </p:nvSpPr>
        <p:spPr>
          <a:xfrm>
            <a:off x="2024380" y="2468880"/>
            <a:ext cx="92396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700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sz="7000" dirty="0">
              <a:solidFill>
                <a:srgbClr val="01447B"/>
              </a:solidFill>
            </a:endParaRPr>
          </a:p>
        </p:txBody>
      </p:sp>
      <p:sp>
        <p:nvSpPr>
          <p:cNvPr id="115" name="and the nominees are"/>
          <p:cNvSpPr txBox="1"/>
          <p:nvPr/>
        </p:nvSpPr>
        <p:spPr>
          <a:xfrm>
            <a:off x="488023" y="703565"/>
            <a:ext cx="10042987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2021 Americas Report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. . ."/>
          <p:cNvSpPr txBox="1"/>
          <p:nvPr/>
        </p:nvSpPr>
        <p:spPr>
          <a:xfrm>
            <a:off x="6837681" y="5038431"/>
            <a:ext cx="92331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endParaRPr dirty="0"/>
          </a:p>
        </p:txBody>
      </p:sp>
      <p:sp>
        <p:nvSpPr>
          <p:cNvPr id="10" name="and the nominees are">
            <a:extLst>
              <a:ext uri="{FF2B5EF4-FFF2-40B4-BE49-F238E27FC236}">
                <a16:creationId xmlns:a16="http://schemas.microsoft.com/office/drawing/2014/main" id="{50E0EB53-D94E-4C5A-8911-730304476484}"/>
              </a:ext>
            </a:extLst>
          </p:cNvPr>
          <p:cNvSpPr txBox="1"/>
          <p:nvPr/>
        </p:nvSpPr>
        <p:spPr>
          <a:xfrm>
            <a:off x="488023" y="1783574"/>
            <a:ext cx="6257325" cy="5852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2021 Primary Achievements</a:t>
            </a:r>
          </a:p>
          <a:p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6. National </a:t>
            </a:r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Colombia </a:t>
            </a:r>
          </a:p>
          <a:p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Coach and Umpire education</a:t>
            </a:r>
          </a:p>
          <a:p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National team </a:t>
            </a:r>
            <a:r>
              <a:rPr lang="fr-CH" sz="2000" dirty="0" err="1"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support </a:t>
            </a:r>
          </a:p>
          <a:p>
            <a:r>
              <a:rPr lang="fr-CH" sz="2000" dirty="0" err="1"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and test performance programme</a:t>
            </a:r>
          </a:p>
          <a:p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Equipment </a:t>
            </a:r>
            <a:r>
              <a:rPr lang="fr-CH" sz="2000" dirty="0" err="1">
                <a:latin typeface="Arial" panose="020B0604020202020204" pitchFamily="34" charset="0"/>
                <a:cs typeface="Arial" panose="020B0604020202020204" pitchFamily="34" charset="0"/>
              </a:rPr>
              <a:t>repair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and donation</a:t>
            </a:r>
          </a:p>
          <a:p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Uruguay</a:t>
            </a:r>
          </a:p>
          <a:p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Coach </a:t>
            </a:r>
            <a:r>
              <a:rPr lang="fr-CH" sz="2000" dirty="0" err="1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and mentoring (</a:t>
            </a:r>
            <a:r>
              <a:rPr lang="fr-CH" sz="2000" dirty="0" err="1"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a focus on HP </a:t>
            </a:r>
            <a:r>
              <a:rPr lang="fr-CH" sz="2000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>
                <a:latin typeface="Arial" panose="020B0604020202020204" pitchFamily="34" charset="0"/>
                <a:cs typeface="Arial" panose="020B0604020202020204" pitchFamily="34" charset="0"/>
              </a:rPr>
              <a:t>pathway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CH" sz="2000" dirty="0" err="1">
                <a:latin typeface="Arial" panose="020B0604020202020204" pitchFamily="34" charset="0"/>
                <a:cs typeface="Arial" panose="020B0604020202020204" pitchFamily="34" charset="0"/>
              </a:rPr>
              <a:t>female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club coaches)</a:t>
            </a:r>
          </a:p>
          <a:p>
            <a:r>
              <a:rPr lang="fr-CH" sz="2000" dirty="0" err="1">
                <a:latin typeface="Arial" panose="020B0604020202020204" pitchFamily="34" charset="0"/>
                <a:cs typeface="Arial" panose="020B0604020202020204" pitchFamily="34" charset="0"/>
              </a:rPr>
              <a:t>Oversee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national coaching team</a:t>
            </a:r>
          </a:p>
          <a:p>
            <a:r>
              <a:rPr lang="fr-CH" sz="2000" dirty="0" err="1">
                <a:latin typeface="Arial" panose="020B0604020202020204" pitchFamily="34" charset="0"/>
                <a:cs typeface="Arial" panose="020B0604020202020204" pitchFamily="34" charset="0"/>
              </a:rPr>
              <a:t>Calendars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H" sz="2000" dirty="0" err="1"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fr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fr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endParaRPr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3C36D4-3D79-4B9A-AB6B-0AA9198422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50" y="207112"/>
            <a:ext cx="2899699" cy="64437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627717-0E36-4D46-AF7F-18EC02220905}"/>
              </a:ext>
            </a:extLst>
          </p:cNvPr>
          <p:cNvSpPr txBox="1"/>
          <p:nvPr/>
        </p:nvSpPr>
        <p:spPr>
          <a:xfrm>
            <a:off x="7147932" y="379141"/>
            <a:ext cx="213360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Colombia</a:t>
            </a:r>
            <a:endParaRPr kumimoji="0" lang="en-CH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905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6" descr="Picture 6"/>
          <p:cNvPicPr>
            <a:picLocks noChangeAspect="1"/>
          </p:cNvPicPr>
          <p:nvPr/>
        </p:nvPicPr>
        <p:blipFill>
          <a:blip r:embed="rId3"/>
          <a:srcRect t="7187" r="76673" b="11956"/>
          <a:stretch>
            <a:fillRect/>
          </a:stretch>
        </p:blipFill>
        <p:spPr>
          <a:xfrm>
            <a:off x="10058400" y="-7622"/>
            <a:ext cx="21336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OF THE YEAR"/>
          <p:cNvSpPr txBox="1"/>
          <p:nvPr/>
        </p:nvSpPr>
        <p:spPr>
          <a:xfrm>
            <a:off x="3231197" y="3421379"/>
            <a:ext cx="92396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5000">
                <a:latin typeface="Avenir Next"/>
                <a:ea typeface="Avenir Next"/>
                <a:cs typeface="Avenir Next"/>
                <a:sym typeface="Avenir Next"/>
              </a:defRPr>
            </a:pPr>
            <a:endParaRPr sz="5000" b="1" dirty="0">
              <a:solidFill>
                <a:srgbClr val="01447B"/>
              </a:solidFill>
            </a:endParaRPr>
          </a:p>
        </p:txBody>
      </p:sp>
      <p:sp>
        <p:nvSpPr>
          <p:cNvPr id="114" name="MEN’S CREW"/>
          <p:cNvSpPr txBox="1"/>
          <p:nvPr/>
        </p:nvSpPr>
        <p:spPr>
          <a:xfrm>
            <a:off x="2024380" y="2468880"/>
            <a:ext cx="92396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700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sz="7000" dirty="0">
              <a:solidFill>
                <a:srgbClr val="01447B"/>
              </a:solidFill>
            </a:endParaRPr>
          </a:p>
        </p:txBody>
      </p:sp>
      <p:sp>
        <p:nvSpPr>
          <p:cNvPr id="115" name="and the nominees are"/>
          <p:cNvSpPr txBox="1"/>
          <p:nvPr/>
        </p:nvSpPr>
        <p:spPr>
          <a:xfrm>
            <a:off x="488023" y="703565"/>
            <a:ext cx="10042987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2021 Americas Report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. . ."/>
          <p:cNvSpPr txBox="1"/>
          <p:nvPr/>
        </p:nvSpPr>
        <p:spPr>
          <a:xfrm>
            <a:off x="6837681" y="5038431"/>
            <a:ext cx="92331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endParaRPr dirty="0"/>
          </a:p>
        </p:txBody>
      </p:sp>
      <p:sp>
        <p:nvSpPr>
          <p:cNvPr id="10" name="and the nominees are">
            <a:extLst>
              <a:ext uri="{FF2B5EF4-FFF2-40B4-BE49-F238E27FC236}">
                <a16:creationId xmlns:a16="http://schemas.microsoft.com/office/drawing/2014/main" id="{50E0EB53-D94E-4C5A-8911-730304476484}"/>
              </a:ext>
            </a:extLst>
          </p:cNvPr>
          <p:cNvSpPr txBox="1"/>
          <p:nvPr/>
        </p:nvSpPr>
        <p:spPr>
          <a:xfrm>
            <a:off x="401444" y="1557675"/>
            <a:ext cx="10472576" cy="5601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2021 Primary Achievements</a:t>
            </a:r>
          </a:p>
          <a:p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7. Digital </a:t>
            </a:r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 – a </a:t>
            </a:r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means</a:t>
            </a: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blended</a:t>
            </a: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 and coaching support </a:t>
            </a:r>
          </a:p>
          <a:p>
            <a:endParaRPr lang="fr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Para Rowing Modules </a:t>
            </a:r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translated</a:t>
            </a: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narrated</a:t>
            </a: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Spanish</a:t>
            </a: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r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Coastal Rowing </a:t>
            </a:r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booklet</a:t>
            </a: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translated</a:t>
            </a: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into Spanish</a:t>
            </a:r>
          </a:p>
          <a:p>
            <a:endParaRPr lang="fr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fr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fr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endParaRPr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F38173-991C-4C71-B93C-680E7045328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876" y="3638431"/>
            <a:ext cx="4453004" cy="29752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D3B6D2-287A-49F5-A6B8-27B7724DFA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890" y="3998636"/>
            <a:ext cx="3080740" cy="143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55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h_rtJwZHNo47U-TEs4LGEQ&quot;,&quot;gi&quot;:&quot;KkFKOvMaBX0q0PuUSj2oWA&quot;,&quot;ti&quot;:&quot;object_sets&quot;,&quot;vs&quot;:{&quot;f&quot;:[1027,1022],&quot;i&quot;:{&quot;d&quot;:&quot;h_rtJwZHNo47U-TEs4LGEQ&quot;,&quot;p&quot;:true}}}"/>
</p:tagLst>
</file>

<file path=ppt/theme/theme1.xml><?xml version="1.0" encoding="utf-8"?>
<a:theme xmlns:a="http://schemas.openxmlformats.org/drawingml/2006/main" name="4_Office Theme">
  <a:themeElements>
    <a:clrScheme name="4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1467D"/>
      </a:accent1>
      <a:accent2>
        <a:srgbClr val="00A4E4"/>
      </a:accent2>
      <a:accent3>
        <a:srgbClr val="4F81BD"/>
      </a:accent3>
      <a:accent4>
        <a:srgbClr val="F79646"/>
      </a:accent4>
      <a:accent5>
        <a:srgbClr val="92D050"/>
      </a:accent5>
      <a:accent6>
        <a:srgbClr val="4BACC6"/>
      </a:accent6>
      <a:hlink>
        <a:srgbClr val="0000FF"/>
      </a:hlink>
      <a:folHlink>
        <a:srgbClr val="FF00FF"/>
      </a:folHlink>
    </a:clrScheme>
    <a:fontScheme name="4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4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4_Office Theme">
  <a:themeElements>
    <a:clrScheme name="4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1467D"/>
      </a:accent1>
      <a:accent2>
        <a:srgbClr val="00A4E4"/>
      </a:accent2>
      <a:accent3>
        <a:srgbClr val="4F81BD"/>
      </a:accent3>
      <a:accent4>
        <a:srgbClr val="F79646"/>
      </a:accent4>
      <a:accent5>
        <a:srgbClr val="92D050"/>
      </a:accent5>
      <a:accent6>
        <a:srgbClr val="4BACC6"/>
      </a:accent6>
      <a:hlink>
        <a:srgbClr val="0000FF"/>
      </a:hlink>
      <a:folHlink>
        <a:srgbClr val="FF00FF"/>
      </a:folHlink>
    </a:clrScheme>
    <a:fontScheme name="4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4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2315</TotalTime>
  <Words>640</Words>
  <Application>Microsoft Office PowerPoint</Application>
  <PresentationFormat>Widescreen</PresentationFormat>
  <Paragraphs>121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Avenir Next</vt:lpstr>
      <vt:lpstr>Avenir Next Ultra Light</vt:lpstr>
      <vt:lpstr>Calibri</vt:lpstr>
      <vt:lpstr>Microsoft Sans Serif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Smith</dc:creator>
  <cp:lastModifiedBy>Lucy Trochet</cp:lastModifiedBy>
  <cp:revision>38</cp:revision>
  <dcterms:modified xsi:type="dcterms:W3CDTF">2022-02-07T15:41:39Z</dcterms:modified>
</cp:coreProperties>
</file>